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566" r:id="rId3"/>
    <p:sldId id="1617" r:id="rId4"/>
    <p:sldId id="1628" r:id="rId5"/>
    <p:sldId id="1618" r:id="rId6"/>
    <p:sldId id="1620" r:id="rId7"/>
    <p:sldId id="1621" r:id="rId8"/>
    <p:sldId id="1623" r:id="rId9"/>
    <p:sldId id="1624" r:id="rId10"/>
    <p:sldId id="1625" r:id="rId11"/>
    <p:sldId id="1627" r:id="rId1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D0055"/>
    <a:srgbClr val="1E9CE0"/>
    <a:srgbClr val="5FCBB9"/>
    <a:srgbClr val="F2C953"/>
    <a:srgbClr val="132C38"/>
    <a:srgbClr val="D80155"/>
    <a:srgbClr val="1F9BDC"/>
    <a:srgbClr val="CB0253"/>
    <a:srgbClr val="FB5F9A"/>
    <a:srgbClr val="1F9B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00" autoAdjust="0"/>
    <p:restoredTop sz="93937" autoAdjust="0"/>
  </p:normalViewPr>
  <p:slideViewPr>
    <p:cSldViewPr snapToGrid="0" snapToObjects="1">
      <p:cViewPr varScale="1">
        <p:scale>
          <a:sx n="118" d="100"/>
          <a:sy n="118" d="100"/>
        </p:scale>
        <p:origin x="216"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p:txBody>
      </p:sp>
      <p:sp>
        <p:nvSpPr>
          <p:cNvPr id="92" name="Shape 92"/>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DengXian"/>
      </a:defRPr>
    </a:lvl1pPr>
    <a:lvl2pPr indent="228600" latinLnBrk="0">
      <a:defRPr sz="1200">
        <a:latin typeface="+mn-lt"/>
        <a:ea typeface="+mn-ea"/>
        <a:cs typeface="+mn-cs"/>
        <a:sym typeface="DengXian"/>
      </a:defRPr>
    </a:lvl2pPr>
    <a:lvl3pPr indent="457200" latinLnBrk="0">
      <a:defRPr sz="1200">
        <a:latin typeface="+mn-lt"/>
        <a:ea typeface="+mn-ea"/>
        <a:cs typeface="+mn-cs"/>
        <a:sym typeface="DengXian"/>
      </a:defRPr>
    </a:lvl3pPr>
    <a:lvl4pPr indent="685800" latinLnBrk="0">
      <a:defRPr sz="1200">
        <a:latin typeface="+mn-lt"/>
        <a:ea typeface="+mn-ea"/>
        <a:cs typeface="+mn-cs"/>
        <a:sym typeface="DengXian"/>
      </a:defRPr>
    </a:lvl4pPr>
    <a:lvl5pPr indent="914400" latinLnBrk="0">
      <a:defRPr sz="1200">
        <a:latin typeface="+mn-lt"/>
        <a:ea typeface="+mn-ea"/>
        <a:cs typeface="+mn-cs"/>
        <a:sym typeface="DengXian"/>
      </a:defRPr>
    </a:lvl5pPr>
    <a:lvl6pPr indent="1143000" latinLnBrk="0">
      <a:defRPr sz="1200">
        <a:latin typeface="+mn-lt"/>
        <a:ea typeface="+mn-ea"/>
        <a:cs typeface="+mn-cs"/>
        <a:sym typeface="DengXian"/>
      </a:defRPr>
    </a:lvl6pPr>
    <a:lvl7pPr indent="1371600" latinLnBrk="0">
      <a:defRPr sz="1200">
        <a:latin typeface="+mn-lt"/>
        <a:ea typeface="+mn-ea"/>
        <a:cs typeface="+mn-cs"/>
        <a:sym typeface="DengXian"/>
      </a:defRPr>
    </a:lvl7pPr>
    <a:lvl8pPr indent="1600200" latinLnBrk="0">
      <a:defRPr sz="1200">
        <a:latin typeface="+mn-lt"/>
        <a:ea typeface="+mn-ea"/>
        <a:cs typeface="+mn-cs"/>
        <a:sym typeface="DengXian"/>
      </a:defRPr>
    </a:lvl8pPr>
    <a:lvl9pPr indent="1828800" latinLnBrk="0">
      <a:defRPr sz="1200">
        <a:latin typeface="+mn-lt"/>
        <a:ea typeface="+mn-ea"/>
        <a:cs typeface="+mn-cs"/>
        <a:sym typeface="DengXian"/>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stretch>
            <a:fillRect/>
          </a:stretch>
        </p:blipFill>
        <p:spPr>
          <a:xfrm>
            <a:off x="0" y="0"/>
            <a:ext cx="12192000" cy="6858000"/>
          </a:xfrm>
          <a:prstGeom prst="rect">
            <a:avLst/>
          </a:prstGeom>
        </p:spPr>
      </p:pic>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2B2B2B"/>
        </a:solid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
        <p:nvSpPr>
          <p:cNvPr id="6" name="标题文本"/>
          <p:cNvSpPr txBox="1">
            <a:spLocks noGrp="1"/>
          </p:cNvSpPr>
          <p:nvPr>
            <p:ph type="title" hasCustomPrompt="1"/>
          </p:nvPr>
        </p:nvSpPr>
        <p:spPr>
          <a:xfrm>
            <a:off x="838200" y="365125"/>
            <a:ext cx="10515600" cy="1325563"/>
          </a:xfrm>
          <a:prstGeom prst="rect">
            <a:avLst/>
          </a:prstGeom>
        </p:spPr>
        <p:txBody>
          <a:bodyPr/>
          <a:lstStyle>
            <a:lvl1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1pPr>
          </a:lstStyle>
          <a:p>
            <a:r>
              <a:rPr dirty="0" err="1"/>
              <a:t>标题文本</a:t>
            </a:r>
            <a:endParaRPr dirty="0"/>
          </a:p>
        </p:txBody>
      </p:sp>
      <p:sp>
        <p:nvSpPr>
          <p:cNvPr id="7" name="正文级别 1…"/>
          <p:cNvSpPr txBox="1">
            <a:spLocks noGrp="1"/>
          </p:cNvSpPr>
          <p:nvPr>
            <p:ph type="body" idx="1" hasCustomPrompt="1"/>
          </p:nvPr>
        </p:nvSpPr>
        <p:spPr>
          <a:xfrm>
            <a:off x="838200" y="1825625"/>
            <a:ext cx="10515600" cy="4351338"/>
          </a:xfrm>
          <a:prstGeom prst="rect">
            <a:avLst/>
          </a:prstGeom>
        </p:spPr>
        <p:txBody>
          <a:bodyPr/>
          <a:lstStyle>
            <a:lvl1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1pPr>
            <a:lvl2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2pPr>
            <a:lvl3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3pPr>
            <a:lvl4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4pPr>
            <a:lvl5pPr>
              <a:defRPr>
                <a:solidFill>
                  <a:schemeClr val="tx1"/>
                </a:solidFill>
                <a:latin typeface="微软雅黑" panose="020B0503020204020204" pitchFamily="34" charset="-122"/>
                <a:ea typeface="微软雅黑" panose="020B0503020204020204" pitchFamily="34" charset="-122"/>
                <a:cs typeface="Arial" panose="020B0604020202090204" pitchFamily="34" charset="0"/>
              </a:defRPr>
            </a:lvl5pPr>
          </a:lstStyle>
          <a:p>
            <a:r>
              <a:rPr dirty="0" err="1"/>
              <a:t>正文级别</a:t>
            </a:r>
            <a:r>
              <a:rPr dirty="0"/>
              <a:t> 1</a:t>
            </a:r>
            <a:endParaRPr dirty="0"/>
          </a:p>
          <a:p>
            <a:pPr lvl="1"/>
            <a:r>
              <a:rPr dirty="0" err="1"/>
              <a:t>正文级别</a:t>
            </a:r>
            <a:r>
              <a:rPr dirty="0"/>
              <a:t> 2</a:t>
            </a:r>
            <a:endParaRPr dirty="0"/>
          </a:p>
          <a:p>
            <a:pPr lvl="2"/>
            <a:r>
              <a:rPr dirty="0" err="1"/>
              <a:t>正文级别</a:t>
            </a:r>
            <a:r>
              <a:rPr dirty="0"/>
              <a:t> 3</a:t>
            </a:r>
            <a:endParaRPr dirty="0"/>
          </a:p>
          <a:p>
            <a:pPr lvl="3"/>
            <a:r>
              <a:rPr dirty="0" err="1"/>
              <a:t>正文级别</a:t>
            </a:r>
            <a:r>
              <a:rPr dirty="0"/>
              <a:t> 4</a:t>
            </a:r>
            <a:endParaRPr dirty="0"/>
          </a:p>
          <a:p>
            <a:pPr lvl="4"/>
            <a:r>
              <a:rPr dirty="0" err="1"/>
              <a:t>正文级别</a:t>
            </a:r>
            <a:r>
              <a:rPr dirty="0"/>
              <a:t> 5</a:t>
            </a:r>
            <a:endParaRPr dirty="0"/>
          </a:p>
        </p:txBody>
      </p:sp>
    </p:spTree>
  </p:cSld>
  <p:clrMapOvr>
    <a:overrideClrMapping bg1="dk1" tx1="lt1" bg2="dk2" tx2="lt2" accent1="accent1" accent2="accent2" accent3="accent3" accent4="accent4" accent5="accent5" accent6="accent6" hlink="hlink" folHlink="folHlink"/>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标题文本"/>
          <p:cNvSpPr txBox="1">
            <a:spLocks noGrp="1"/>
          </p:cNvSpPr>
          <p:nvPr>
            <p:ph type="title" hasCustomPrompt="1"/>
          </p:nvPr>
        </p:nvSpPr>
        <p:spPr>
          <a:xfrm>
            <a:off x="831850" y="1709738"/>
            <a:ext cx="10515600" cy="2852737"/>
          </a:xfrm>
          <a:prstGeom prst="rect">
            <a:avLst/>
          </a:prstGeom>
        </p:spPr>
        <p:txBody>
          <a:bodyPr anchor="b"/>
          <a:lstStyle>
            <a:lvl1pPr>
              <a:defRPr sz="6000"/>
            </a:lvl1pPr>
          </a:lstStyle>
          <a:p>
            <a:r>
              <a:t>标题文本</a:t>
            </a:r>
          </a:p>
        </p:txBody>
      </p:sp>
      <p:sp>
        <p:nvSpPr>
          <p:cNvPr id="30" name="正文级别 1…"/>
          <p:cNvSpPr txBox="1">
            <a:spLocks noGrp="1"/>
          </p:cNvSpPr>
          <p:nvPr>
            <p:ph type="body" sz="quarter" idx="1" hasCustomPrompt="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项内容">
    <p:spTree>
      <p:nvGrpSpPr>
        <p:cNvPr id="1" name=""/>
        <p:cNvGrpSpPr/>
        <p:nvPr/>
      </p:nvGrpSpPr>
      <p:grpSpPr>
        <a:xfrm>
          <a:off x="0" y="0"/>
          <a:ext cx="0" cy="0"/>
          <a:chOff x="0" y="0"/>
          <a:chExt cx="0" cy="0"/>
        </a:xfrm>
      </p:grpSpPr>
      <p:sp>
        <p:nvSpPr>
          <p:cNvPr id="38" name="标题文本"/>
          <p:cNvSpPr txBox="1">
            <a:spLocks noGrp="1"/>
          </p:cNvSpPr>
          <p:nvPr>
            <p:ph type="title" hasCustomPrompt="1"/>
          </p:nvPr>
        </p:nvSpPr>
        <p:spPr>
          <a:prstGeom prst="rect">
            <a:avLst/>
          </a:prstGeom>
        </p:spPr>
        <p:txBody>
          <a:bodyPr/>
          <a:lstStyle/>
          <a:p>
            <a:r>
              <a:t>标题文本</a:t>
            </a:r>
          </a:p>
        </p:txBody>
      </p:sp>
      <p:sp>
        <p:nvSpPr>
          <p:cNvPr id="39" name="正文级别 1…"/>
          <p:cNvSpPr txBox="1">
            <a:spLocks noGrp="1"/>
          </p:cNvSpPr>
          <p:nvPr>
            <p:ph type="body" sz="half" idx="1" hasCustomPrompt="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hasCustomPrompt="1"/>
          </p:nvPr>
        </p:nvSpPr>
        <p:spPr>
          <a:xfrm>
            <a:off x="839787" y="365125"/>
            <a:ext cx="10515601" cy="1325563"/>
          </a:xfrm>
          <a:prstGeom prst="rect">
            <a:avLst/>
          </a:prstGeom>
        </p:spPr>
        <p:txBody>
          <a:bodyPr/>
          <a:lstStyle/>
          <a:p>
            <a:r>
              <a:t>标题文本</a:t>
            </a:r>
          </a:p>
        </p:txBody>
      </p:sp>
      <p:sp>
        <p:nvSpPr>
          <p:cNvPr id="48" name="正文级别 1…"/>
          <p:cNvSpPr txBox="1">
            <a:spLocks noGrp="1"/>
          </p:cNvSpPr>
          <p:nvPr>
            <p:ph type="body" sz="quarter" idx="1" hasCustomPrompt="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9"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73" name="正文级别 1…"/>
          <p:cNvSpPr txBox="1">
            <a:spLocks noGrp="1"/>
          </p:cNvSpPr>
          <p:nvPr>
            <p:ph type="body" sz="half" idx="1" hasCustomPrompt="1"/>
          </p:nvPr>
        </p:nvSpPr>
        <p:spPr>
          <a:xfrm>
            <a:off x="5183187" y="987425"/>
            <a:ext cx="6172201" cy="4873625"/>
          </a:xfrm>
          <a:prstGeom prst="rect">
            <a:avLst/>
          </a:prstGeom>
        </p:spPr>
        <p:txBody>
          <a:bodyPr/>
          <a:lstStyle>
            <a:lvl1pPr>
              <a:defRPr sz="3200"/>
            </a:lvl1pPr>
            <a:lvl2pPr marL="718185" indent="-260985">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4" name="文本占位符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83" name="图片占位符 2"/>
          <p:cNvSpPr>
            <a:spLocks noGrp="1"/>
          </p:cNvSpPr>
          <p:nvPr>
            <p:ph type="pic" sz="half" idx="13"/>
          </p:nvPr>
        </p:nvSpPr>
        <p:spPr>
          <a:xfrm>
            <a:off x="5183187" y="987425"/>
            <a:ext cx="6172201" cy="4873625"/>
          </a:xfrm>
          <a:prstGeom prst="rect">
            <a:avLst/>
          </a:prstGeom>
        </p:spPr>
        <p:txBody>
          <a:bodyPr lIns="91439" rIns="91439">
            <a:noAutofit/>
          </a:bodyPr>
          <a:lstStyle/>
          <a:p/>
        </p:txBody>
      </p:sp>
      <p:sp>
        <p:nvSpPr>
          <p:cNvPr id="84" name="正文级别 1…"/>
          <p:cNvSpPr txBox="1">
            <a:spLocks noGrp="1"/>
          </p:cNvSpPr>
          <p:nvPr>
            <p:ph type="body" sz="quarter" idx="1" hasCustomPrompt="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2.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0"/>
          <a:stretch>
            <a:fillRect/>
          </a:stretch>
        </p:blipFill>
        <p:spPr>
          <a:xfrm>
            <a:off x="0" y="9525"/>
            <a:ext cx="12192000" cy="6838950"/>
          </a:xfrm>
          <a:prstGeom prst="rect">
            <a:avLst/>
          </a:prstGeom>
        </p:spPr>
      </p:pic>
      <p:sp>
        <p:nvSpPr>
          <p:cNvPr id="2" name="标题文本"/>
          <p:cNvSpPr txBox="1">
            <a:spLocks noGrp="1"/>
          </p:cNvSpPr>
          <p:nvPr>
            <p:ph type="title"/>
          </p:nvPr>
        </p:nvSpPr>
        <p:spPr>
          <a:xfrm>
            <a:off x="838200" y="365125"/>
            <a:ext cx="10515600" cy="1325563"/>
          </a:xfrm>
          <a:prstGeom prst="rect">
            <a:avLst/>
          </a:prstGeom>
          <a:ln w="12700">
            <a:miter lim="400000"/>
          </a:ln>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1pPr>
      <a:lvl2pPr marL="723900" marR="0" indent="-2667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2pPr>
      <a:lvl3pPr marL="1234440" marR="0" indent="-32004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3pPr>
      <a:lvl4pPr marL="17272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4pPr>
      <a:lvl5pPr marL="21844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5pPr>
      <a:lvl6pPr marL="26416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6pPr>
      <a:lvl7pPr marL="30988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7pPr>
      <a:lvl8pPr marL="35560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8pPr>
      <a:lvl9pPr marL="4013200" marR="0" indent="-355600" algn="l" defTabSz="914400" rtl="0" latinLnBrk="0">
        <a:lnSpc>
          <a:spcPct val="90000"/>
        </a:lnSpc>
        <a:spcBef>
          <a:spcPts val="1000"/>
        </a:spcBef>
        <a:spcAft>
          <a:spcPts val="0"/>
        </a:spcAft>
        <a:buClrTx/>
        <a:buSzPct val="100000"/>
        <a:buFont typeface="Arial" panose="020B0604020202090204"/>
        <a:buChar char="•"/>
        <a:defRPr sz="2800" b="0" i="0" u="none" strike="noStrike" cap="none" spc="0" baseline="0">
          <a:ln>
            <a:noFill/>
          </a:ln>
          <a:solidFill>
            <a:srgbClr val="000000"/>
          </a:solidFill>
          <a:uFillTx/>
          <a:latin typeface="+mn-lt"/>
          <a:ea typeface="+mn-ea"/>
          <a:cs typeface="+mn-cs"/>
          <a:sym typeface="DengXian"/>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hyperlink" Target="https://ghtorrent.github.io/tutorial/" TargetMode="External"/><Relationship Id="rId3" Type="http://schemas.openxmlformats.org/officeDocument/2006/relationships/hyperlink" Target="https://libraries.io/" TargetMode="External"/><Relationship Id="rId2" Type="http://schemas.openxmlformats.org/officeDocument/2006/relationships/hyperlink" Target="https://mockus.org/papers/WoC_EMSE.pdf" TargetMode="External"/><Relationship Id="rId1" Type="http://schemas.openxmlformats.org/officeDocument/2006/relationships/hyperlink" Target="https://docs.github.com/en/res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25115"/>
            <a:ext cx="7831015" cy="4436070"/>
          </a:xfrm>
        </p:spPr>
        <p:txBody>
          <a:bodyPr>
            <a:normAutofit/>
          </a:bodyPr>
          <a:lstStyle/>
          <a:p>
            <a:pPr algn="ctr">
              <a:lnSpc>
                <a:spcPct val="150000"/>
              </a:lnSpc>
            </a:pPr>
            <a:r>
              <a:rPr lang="zh-CN" altLang="en-US" sz="4900" b="1" dirty="0" err="1">
                <a:solidFill>
                  <a:srgbClr val="DD0055"/>
                </a:solidFill>
                <a:latin typeface="微软雅黑" panose="020B0503020204020204" pitchFamily="34" charset="-122"/>
                <a:ea typeface="微软雅黑" panose="020B0503020204020204" pitchFamily="34" charset="-122"/>
              </a:rPr>
              <a:t>云计算课程大作业</a:t>
            </a:r>
            <a:r>
              <a:rPr lang="zh-CN" altLang="en-US" sz="4900" b="1" dirty="0">
                <a:solidFill>
                  <a:srgbClr val="DD0055"/>
                </a:solidFill>
                <a:latin typeface="微软雅黑" panose="020B0503020204020204" pitchFamily="34" charset="-122"/>
                <a:ea typeface="微软雅黑" panose="020B0503020204020204" pitchFamily="34" charset="-122"/>
              </a:rPr>
              <a:t> 数据准备</a:t>
            </a:r>
            <a:br>
              <a:rPr lang="en-US" altLang="zh-CN" sz="4800" b="1" dirty="0">
                <a:latin typeface="微软雅黑" panose="020B0503020204020204" pitchFamily="34" charset="-122"/>
                <a:ea typeface="微软雅黑" panose="020B0503020204020204" pitchFamily="34" charset="-122"/>
              </a:rPr>
            </a:br>
            <a:br>
              <a:rPr lang="en-US" altLang="zh-CN" sz="4800" b="1" dirty="0">
                <a:latin typeface="微软雅黑" panose="020B0503020204020204" pitchFamily="34" charset="-122"/>
                <a:ea typeface="微软雅黑" panose="020B0503020204020204" pitchFamily="34" charset="-122"/>
              </a:rPr>
            </a:br>
            <a:r>
              <a:rPr lang="zh-CN" altLang="en-US" sz="4800" b="1" dirty="0">
                <a:latin typeface="微软雅黑" panose="020B0503020204020204" pitchFamily="34" charset="-122"/>
                <a:ea typeface="微软雅黑" panose="020B0503020204020204" pitchFamily="34" charset="-122"/>
              </a:rPr>
              <a:t>毕枫林</a:t>
            </a:r>
            <a:br>
              <a:rPr lang="en-US" altLang="zh-CN" sz="3100" b="1" dirty="0">
                <a:latin typeface="微软雅黑" panose="020B0503020204020204" pitchFamily="34" charset="-122"/>
                <a:ea typeface="微软雅黑" panose="020B0503020204020204" pitchFamily="34" charset="-122"/>
              </a:rPr>
            </a:br>
            <a:r>
              <a:rPr lang="en-US" altLang="zh-CN" sz="3100" b="1" dirty="0">
                <a:solidFill>
                  <a:srgbClr val="1E9CE0"/>
                </a:solidFill>
                <a:latin typeface="Calibri" panose="020F0502020204030204" pitchFamily="34" charset="0"/>
                <a:ea typeface="微软雅黑" panose="020B0503020204020204" pitchFamily="34" charset="-122"/>
                <a:cs typeface="Calibri" panose="020F0502020204030204" pitchFamily="34" charset="0"/>
              </a:rPr>
              <a:t>2023-06-16</a:t>
            </a:r>
            <a:endParaRPr lang="zh-CN" altLang="en-US" sz="4800" b="1" u="sng" dirty="0">
              <a:solidFill>
                <a:srgbClr val="1E9CE0"/>
              </a:solidFill>
              <a:latin typeface="Calibri" panose="020F0502020204030204" pitchFamily="34" charset="0"/>
              <a:ea typeface="微软雅黑" panose="020B0503020204020204" pitchFamily="34" charset="-122"/>
              <a:cs typeface="Calibri" panose="020F0502020204030204" pitchFamily="34"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6257040" y="1442720"/>
            <a:ext cx="4011827" cy="1744358"/>
            <a:chOff x="5399136" y="2561345"/>
            <a:chExt cx="4011827" cy="1744358"/>
          </a:xfrm>
        </p:grpSpPr>
        <p:sp>
          <p:nvSpPr>
            <p:cNvPr id="20" name="文本框 19"/>
            <p:cNvSpPr txBox="1"/>
            <p:nvPr/>
          </p:nvSpPr>
          <p:spPr>
            <a:xfrm>
              <a:off x="5399137" y="2964630"/>
              <a:ext cx="4011826" cy="1341073"/>
            </a:xfrm>
            <a:prstGeom prst="rect">
              <a:avLst/>
            </a:prstGeom>
            <a:noFill/>
          </p:spPr>
          <p:txBody>
            <a:bodyPr wrap="square" rtlCol="0">
              <a:spAutoFit/>
            </a:bodyPr>
            <a:lstStyle>
              <a:defPPr>
                <a:defRPr lang="zh-CN"/>
              </a:defPPr>
              <a:lvl1pPr>
                <a:lnSpc>
                  <a:spcPts val="1500"/>
                </a:lnSpc>
                <a:defRPr sz="900"/>
              </a:lvl1pPr>
            </a:lstStyle>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度中心性算法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接近中心性算法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中间中心性算法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pagepank算法</a:t>
              </a:r>
              <a:endParaRPr kumimoji="1" lang="zh-CN" altLang="en-US" sz="1600" dirty="0">
                <a:solidFill>
                  <a:schemeClr val="tx1"/>
                </a:solidFill>
                <a:latin typeface="Arial" panose="020B0604020202090204" pitchFamily="34" charset="0"/>
                <a:ea typeface="微软雅黑" panose="020B0503020204020204" pitchFamily="34" charset="-122"/>
              </a:endParaRPr>
            </a:p>
          </p:txBody>
        </p:sp>
        <p:sp>
          <p:nvSpPr>
            <p:cNvPr id="21" name="文本框 20"/>
            <p:cNvSpPr txBox="1"/>
            <p:nvPr/>
          </p:nvSpPr>
          <p:spPr>
            <a:xfrm>
              <a:off x="5399136" y="2561345"/>
              <a:ext cx="4011826" cy="46166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r>
                <a:rPr lang="zh-CN" altLang="en-US" sz="2400" dirty="0"/>
                <a:t>中心性算法</a:t>
              </a:r>
              <a:endParaRPr lang="en-US" altLang="zh-CN" sz="2400" dirty="0">
                <a:solidFill>
                  <a:schemeClr val="accent1"/>
                </a:solidFill>
                <a:effectLst/>
              </a:endParaRPr>
            </a:p>
          </p:txBody>
        </p:sp>
      </p:grpSp>
      <p:grpSp>
        <p:nvGrpSpPr>
          <p:cNvPr id="6" name="组合 5"/>
          <p:cNvGrpSpPr/>
          <p:nvPr/>
        </p:nvGrpSpPr>
        <p:grpSpPr>
          <a:xfrm>
            <a:off x="6257040" y="3954893"/>
            <a:ext cx="4011827" cy="2100545"/>
            <a:chOff x="5399136" y="3679970"/>
            <a:chExt cx="4011827" cy="2100545"/>
          </a:xfrm>
        </p:grpSpPr>
        <p:sp>
          <p:nvSpPr>
            <p:cNvPr id="18" name="文本框 17"/>
            <p:cNvSpPr txBox="1"/>
            <p:nvPr/>
          </p:nvSpPr>
          <p:spPr>
            <a:xfrm>
              <a:off x="5399137" y="4083255"/>
              <a:ext cx="4011826" cy="1697260"/>
            </a:xfrm>
            <a:prstGeom prst="rect">
              <a:avLst/>
            </a:prstGeom>
            <a:noFill/>
          </p:spPr>
          <p:txBody>
            <a:bodyPr wrap="square" rtlCol="0">
              <a:spAutoFit/>
            </a:bodyPr>
            <a:lstStyle>
              <a:defPPr>
                <a:defRPr lang="zh-CN"/>
              </a:defPPr>
              <a:lvl1pPr>
                <a:lnSpc>
                  <a:spcPts val="1500"/>
                </a:lnSpc>
                <a:defRPr sz="900"/>
              </a:lvl1pPr>
            </a:lstStyle>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三角形计数和聚类系数</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强连通分量算法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连通分量算法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标签传播算法</a:t>
              </a:r>
              <a:endParaRPr kumimoji="1" lang="zh-CN" altLang="en-US" sz="1600" dirty="0">
                <a:solidFill>
                  <a:schemeClr val="tx1"/>
                </a:solidFill>
                <a:latin typeface="Arial" panose="020B0604020202090204" pitchFamily="34" charset="0"/>
                <a:ea typeface="微软雅黑" panose="020B0503020204020204" pitchFamily="34" charset="-122"/>
              </a:endParaRPr>
            </a:p>
            <a:p>
              <a:pPr marL="171450" lvl="1" indent="-171450">
                <a:lnSpc>
                  <a:spcPct val="130000"/>
                </a:lnSpc>
                <a:buFont typeface="Arial" panose="020B0604020202090204" pitchFamily="34" charset="0"/>
                <a:buChar char="•"/>
              </a:pPr>
              <a:r>
                <a:rPr kumimoji="1" lang="zh-CN" altLang="en-US" sz="1600" dirty="0">
                  <a:solidFill>
                    <a:schemeClr val="tx1"/>
                  </a:solidFill>
                  <a:latin typeface="Arial" panose="020B0604020202090204" pitchFamily="34" charset="0"/>
                  <a:ea typeface="微软雅黑" panose="020B0503020204020204" pitchFamily="34" charset="-122"/>
                </a:rPr>
                <a:t>Louvain模块度算法</a:t>
              </a:r>
              <a:endParaRPr kumimoji="1" lang="zh-CN" altLang="en-US" sz="1600" dirty="0">
                <a:solidFill>
                  <a:schemeClr val="tx1"/>
                </a:solidFill>
                <a:latin typeface="Arial" panose="020B0604020202090204" pitchFamily="34" charset="0"/>
                <a:ea typeface="微软雅黑" panose="020B0503020204020204" pitchFamily="34" charset="-122"/>
              </a:endParaRPr>
            </a:p>
          </p:txBody>
        </p:sp>
        <p:sp>
          <p:nvSpPr>
            <p:cNvPr id="19" name="文本框 18"/>
            <p:cNvSpPr txBox="1"/>
            <p:nvPr/>
          </p:nvSpPr>
          <p:spPr>
            <a:xfrm>
              <a:off x="5399136" y="3679970"/>
              <a:ext cx="4011826" cy="46166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r>
                <a:rPr lang="zh-CN" altLang="en-US" sz="2400" dirty="0">
                  <a:solidFill>
                    <a:schemeClr val="accent2"/>
                  </a:solidFill>
                  <a:effectLst/>
                </a:rPr>
                <a:t>社团发现</a:t>
              </a:r>
              <a:endParaRPr lang="en-US" altLang="zh-CN" sz="2400" dirty="0">
                <a:solidFill>
                  <a:schemeClr val="accent2"/>
                </a:solidFill>
                <a:effectLst/>
              </a:endParaRPr>
            </a:p>
          </p:txBody>
        </p:sp>
      </p:grpSp>
      <p:grpSp>
        <p:nvGrpSpPr>
          <p:cNvPr id="8" name="组合 7"/>
          <p:cNvGrpSpPr/>
          <p:nvPr/>
        </p:nvGrpSpPr>
        <p:grpSpPr>
          <a:xfrm>
            <a:off x="736652" y="3185452"/>
            <a:ext cx="4692597" cy="1016606"/>
            <a:chOff x="736652" y="1544739"/>
            <a:chExt cx="4692597" cy="1016606"/>
          </a:xfrm>
        </p:grpSpPr>
        <p:sp>
          <p:nvSpPr>
            <p:cNvPr id="12" name="文本框 11"/>
            <p:cNvSpPr txBox="1"/>
            <p:nvPr/>
          </p:nvSpPr>
          <p:spPr>
            <a:xfrm>
              <a:off x="736652" y="1544739"/>
              <a:ext cx="4692597" cy="769441"/>
            </a:xfrm>
            <a:prstGeom prst="rect">
              <a:avLst/>
            </a:prstGeom>
            <a:noFill/>
            <a:ln>
              <a:noFill/>
            </a:ln>
          </p:spPr>
          <p:txBody>
            <a:bodyPr wrap="square" lIns="91440" tIns="45720" rIns="91440" bIns="45720" anchor="ctr" anchorCtr="0">
              <a:spAutoFit/>
            </a:bodyPr>
            <a:lstStyle/>
            <a:p>
              <a:pPr defTabSz="913765" hangingPunct="1">
                <a:buSzPct val="25000"/>
                <a:defRPr/>
              </a:pPr>
              <a:r>
                <a:rPr lang="zh-CN" altLang="en-US" sz="4400" b="1" kern="1200" dirty="0">
                  <a:sym typeface="+mn-ea"/>
                </a:rPr>
                <a:t>图算法</a:t>
              </a:r>
              <a:r>
                <a:rPr lang="en-US" altLang="zh-CN" sz="4400" b="1" kern="1200" dirty="0">
                  <a:sym typeface="+mn-ea"/>
                </a:rPr>
                <a:t>-</a:t>
              </a:r>
              <a:r>
                <a:rPr lang="zh-CN" altLang="en-US" sz="4400" b="1" kern="1200" dirty="0">
                  <a:sym typeface="+mn-ea"/>
                </a:rPr>
                <a:t>网络科学</a:t>
              </a:r>
              <a:endParaRPr lang="en-US" sz="4400" b="1" kern="1200" dirty="0"/>
            </a:p>
          </p:txBody>
        </p:sp>
        <p:grpSp>
          <p:nvGrpSpPr>
            <p:cNvPr id="13" name="组合 12"/>
            <p:cNvGrpSpPr/>
            <p:nvPr/>
          </p:nvGrpSpPr>
          <p:grpSpPr>
            <a:xfrm flipV="1">
              <a:off x="736653" y="2515626"/>
              <a:ext cx="4359222" cy="45719"/>
              <a:chOff x="736653" y="2561345"/>
              <a:chExt cx="3434862" cy="0"/>
            </a:xfrm>
          </p:grpSpPr>
          <p:cxnSp>
            <p:nvCxnSpPr>
              <p:cNvPr id="14" name="直接连接符 10"/>
              <p:cNvCxnSpPr/>
              <p:nvPr/>
            </p:nvCxnSpPr>
            <p:spPr>
              <a:xfrm>
                <a:off x="736653" y="2561345"/>
                <a:ext cx="808892" cy="0"/>
              </a:xfrm>
              <a:prstGeom prst="line">
                <a:avLst/>
              </a:prstGeom>
              <a:ln w="69850" cap="rnd"/>
            </p:spPr>
            <p:style>
              <a:lnRef idx="1">
                <a:schemeClr val="accent1"/>
              </a:lnRef>
              <a:fillRef idx="0">
                <a:schemeClr val="accent1"/>
              </a:fillRef>
              <a:effectRef idx="0">
                <a:schemeClr val="accent1"/>
              </a:effectRef>
              <a:fontRef idx="minor">
                <a:schemeClr val="tx1"/>
              </a:fontRef>
            </p:style>
          </p:cxnSp>
          <p:cxnSp>
            <p:nvCxnSpPr>
              <p:cNvPr id="15" name="直接连接符 11"/>
              <p:cNvCxnSpPr/>
              <p:nvPr/>
            </p:nvCxnSpPr>
            <p:spPr>
              <a:xfrm>
                <a:off x="1850346" y="2561345"/>
                <a:ext cx="2321169" cy="0"/>
              </a:xfrm>
              <a:prstGeom prst="line">
                <a:avLst/>
              </a:prstGeom>
              <a:ln w="69850" cap="rnd"/>
            </p:spPr>
            <p:style>
              <a:lnRef idx="1">
                <a:schemeClr val="accent1"/>
              </a:lnRef>
              <a:fillRef idx="0">
                <a:schemeClr val="accent1"/>
              </a:fillRef>
              <a:effectRef idx="0">
                <a:schemeClr val="accent1"/>
              </a:effectRef>
              <a:fontRef idx="minor">
                <a:schemeClr val="tx1"/>
              </a:fontRef>
            </p:style>
          </p:cxnSp>
        </p:grpSp>
      </p:grpSp>
      <p:sp>
        <p:nvSpPr>
          <p:cNvPr id="22"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íşlïḍè"/>
          <p:cNvSpPr txBox="1"/>
          <p:nvPr/>
        </p:nvSpPr>
        <p:spPr>
          <a:xfrm>
            <a:off x="660399" y="1399908"/>
            <a:ext cx="3820218" cy="584775"/>
          </a:xfrm>
          <a:prstGeom prst="rect">
            <a:avLst/>
          </a:prstGeom>
          <a:noFill/>
        </p:spPr>
        <p:txBody>
          <a:bodyPr wrap="square" lIns="91440" tIns="45720" rIns="91440" bIns="45720" anchor="ctr">
            <a:spAutoFit/>
          </a:bodyPr>
          <a:lstStyle/>
          <a:p>
            <a:r>
              <a:rPr lang="zh-CN" altLang="en-US" sz="3200" b="1" dirty="0"/>
              <a:t>题目：</a:t>
            </a:r>
            <a:endParaRPr lang="en-US" altLang="zh-CN" sz="3200" b="1" dirty="0"/>
          </a:p>
        </p:txBody>
      </p:sp>
      <p:sp>
        <p:nvSpPr>
          <p:cNvPr id="11" name="文本框 10"/>
          <p:cNvSpPr txBox="1"/>
          <p:nvPr/>
        </p:nvSpPr>
        <p:spPr>
          <a:xfrm>
            <a:off x="660400" y="2118929"/>
            <a:ext cx="3820218" cy="4399346"/>
          </a:xfrm>
          <a:prstGeom prst="rect">
            <a:avLst/>
          </a:prstGeom>
          <a:noFill/>
        </p:spPr>
        <p:txBody>
          <a:bodyPr wrap="square">
            <a:spAutoFit/>
          </a:bodyPr>
          <a:lstStyle/>
          <a:p>
            <a:pPr>
              <a:lnSpc>
                <a:spcPct val="130000"/>
              </a:lnSpc>
            </a:pPr>
            <a:r>
              <a:rPr lang="en-GB" altLang="zh-CN" sz="1050" b="1" i="0" dirty="0">
                <a:solidFill>
                  <a:srgbClr val="1E9CE0"/>
                </a:solidFill>
                <a:effectLst/>
                <a:latin typeface="Chinese Quote"/>
              </a:rPr>
              <a:t>T1</a:t>
            </a:r>
            <a:r>
              <a:rPr lang="zh-CN" altLang="en-GB" sz="1050" b="1" i="0" dirty="0">
                <a:solidFill>
                  <a:srgbClr val="1E9CE0"/>
                </a:solidFill>
                <a:effectLst/>
                <a:latin typeface="Chinese Quote"/>
              </a:rPr>
              <a:t>：</a:t>
            </a:r>
            <a:r>
              <a:rPr lang="en-GB" altLang="zh-CN" sz="1050" b="1" i="0" dirty="0" err="1">
                <a:solidFill>
                  <a:srgbClr val="1E9CE0"/>
                </a:solidFill>
                <a:effectLst/>
                <a:latin typeface="Chinese Quote"/>
              </a:rPr>
              <a:t>OpenDigger</a:t>
            </a:r>
            <a:r>
              <a:rPr lang="en-GB" altLang="zh-CN" sz="1050" b="1" i="0" dirty="0">
                <a:solidFill>
                  <a:srgbClr val="1E9CE0"/>
                </a:solidFill>
                <a:effectLst/>
                <a:latin typeface="Chinese Quote"/>
              </a:rPr>
              <a:t> </a:t>
            </a:r>
            <a:r>
              <a:rPr lang="zh-CN" altLang="en-US" sz="1050" b="1" i="0" dirty="0">
                <a:solidFill>
                  <a:srgbClr val="1E9CE0"/>
                </a:solidFill>
                <a:effectLst/>
                <a:latin typeface="Chinese Quote"/>
              </a:rPr>
              <a:t>指标的实现与优化：</a:t>
            </a:r>
            <a:endParaRPr lang="en-US" altLang="zh-CN" sz="1050" b="1" i="0" dirty="0">
              <a:solidFill>
                <a:srgbClr val="1E9CE0"/>
              </a:solidFill>
              <a:effectLst/>
              <a:latin typeface="Chinese Quote"/>
            </a:endParaRPr>
          </a:p>
          <a:p>
            <a:pPr marL="0" marR="0">
              <a:spcBef>
                <a:spcPts val="0"/>
              </a:spcBef>
              <a:spcAft>
                <a:spcPts val="0"/>
              </a:spcAft>
              <a:buFont typeface="Arial" panose="020B0604020202090204" pitchFamily="34" charset="0"/>
              <a:buChar char="•"/>
            </a:pPr>
            <a:r>
              <a:rPr lang="zh-CN" altLang="en-US" sz="1050" dirty="0">
                <a:effectLst/>
              </a:rPr>
              <a:t>定义一个或一组指标，解释该</a:t>
            </a:r>
            <a:r>
              <a:rPr lang="zh-CN" altLang="en-US" sz="1050" b="1" dirty="0">
                <a:solidFill>
                  <a:srgbClr val="DD0055"/>
                </a:solidFill>
                <a:effectLst/>
              </a:rPr>
              <a:t>指标的实现逻辑</a:t>
            </a:r>
            <a:r>
              <a:rPr lang="zh-CN" altLang="en-US" sz="1050" dirty="0">
                <a:effectLst/>
              </a:rPr>
              <a:t>以及实际意义，并在进行实现。</a:t>
            </a:r>
            <a:endParaRPr lang="zh-CN" altLang="en-US" sz="1050" dirty="0">
              <a:effectLst/>
            </a:endParaRPr>
          </a:p>
          <a:p>
            <a:pPr marL="0" marR="0">
              <a:spcBef>
                <a:spcPts val="0"/>
              </a:spcBef>
              <a:spcAft>
                <a:spcPts val="0"/>
              </a:spcAft>
              <a:buFont typeface="Arial" panose="020B0604020202090204" pitchFamily="34" charset="0"/>
              <a:buChar char="•"/>
            </a:pPr>
            <a:r>
              <a:rPr lang="zh-CN" altLang="en-US" sz="1050" dirty="0">
                <a:effectLst/>
              </a:rPr>
              <a:t>对现有</a:t>
            </a:r>
            <a:r>
              <a:rPr lang="zh-CN" altLang="en-US" sz="1050" b="1" dirty="0">
                <a:solidFill>
                  <a:srgbClr val="DD0055"/>
                </a:solidFill>
                <a:effectLst/>
              </a:rPr>
              <a:t>指标进行优化</a:t>
            </a:r>
            <a:r>
              <a:rPr lang="zh-CN" altLang="en-US" sz="1050" dirty="0">
                <a:effectLst/>
              </a:rPr>
              <a:t>，优化内容可以包括：实现方式、执行效率、指标的数据质量保障等</a:t>
            </a:r>
            <a:endParaRPr lang="en-US" altLang="zh-CN" sz="1050" dirty="0">
              <a:effectLst/>
            </a:endParaRPr>
          </a:p>
          <a:p>
            <a:pPr marL="0" marR="0">
              <a:spcBef>
                <a:spcPts val="0"/>
              </a:spcBef>
              <a:spcAft>
                <a:spcPts val="0"/>
              </a:spcAft>
              <a:buFont typeface="Arial" panose="020B0604020202090204" pitchFamily="34" charset="0"/>
              <a:buChar char="•"/>
            </a:pPr>
            <a:endParaRPr lang="en-US" altLang="zh-CN" sz="1050" dirty="0"/>
          </a:p>
          <a:p>
            <a:pPr marL="0" marR="0">
              <a:spcBef>
                <a:spcPts val="0"/>
              </a:spcBef>
              <a:spcAft>
                <a:spcPts val="0"/>
              </a:spcAft>
            </a:pPr>
            <a:r>
              <a:rPr lang="en-GB" altLang="zh-CN" sz="1050" b="1" i="0" dirty="0">
                <a:solidFill>
                  <a:srgbClr val="1E9CE0"/>
                </a:solidFill>
                <a:effectLst/>
                <a:latin typeface="Chinese Quote"/>
              </a:rPr>
              <a:t>T3</a:t>
            </a:r>
            <a:r>
              <a:rPr lang="zh-CN" altLang="en-GB" sz="1050" b="1" i="0" dirty="0">
                <a:solidFill>
                  <a:srgbClr val="1E9CE0"/>
                </a:solidFill>
                <a:effectLst/>
                <a:latin typeface="Chinese Quote"/>
              </a:rPr>
              <a:t>：</a:t>
            </a:r>
            <a:r>
              <a:rPr lang="zh-CN" altLang="en-US" sz="1050" b="1" i="0" dirty="0">
                <a:solidFill>
                  <a:srgbClr val="1E9CE0"/>
                </a:solidFill>
                <a:effectLst/>
                <a:latin typeface="Chinese Quote"/>
              </a:rPr>
              <a:t>基于机器学习的 </a:t>
            </a:r>
            <a:r>
              <a:rPr lang="en-GB" altLang="zh-CN" sz="1050" b="1" i="0" dirty="0" err="1">
                <a:solidFill>
                  <a:srgbClr val="1E9CE0"/>
                </a:solidFill>
                <a:effectLst/>
                <a:latin typeface="Chinese Quote"/>
              </a:rPr>
              <a:t>OpenRank</a:t>
            </a:r>
            <a:r>
              <a:rPr lang="en-GB" altLang="zh-CN" sz="1050" b="1" i="0" dirty="0">
                <a:solidFill>
                  <a:srgbClr val="1E9CE0"/>
                </a:solidFill>
                <a:effectLst/>
                <a:latin typeface="Chinese Quote"/>
              </a:rPr>
              <a:t> </a:t>
            </a:r>
            <a:r>
              <a:rPr lang="zh-CN" altLang="en-US" sz="1050" b="1" i="0" dirty="0">
                <a:solidFill>
                  <a:srgbClr val="1E9CE0"/>
                </a:solidFill>
                <a:effectLst/>
                <a:latin typeface="Chinese Quote"/>
              </a:rPr>
              <a:t>指标拟合与优化：</a:t>
            </a:r>
            <a:endParaRPr lang="en-US" altLang="zh-CN" sz="1050" b="1" i="0" dirty="0">
              <a:solidFill>
                <a:srgbClr val="1E9CE0"/>
              </a:solidFill>
              <a:effectLst/>
              <a:latin typeface="Chinese Quote"/>
            </a:endParaRPr>
          </a:p>
          <a:p>
            <a:pPr marL="0" marR="0" algn="just">
              <a:spcBef>
                <a:spcPts val="0"/>
              </a:spcBef>
              <a:spcAft>
                <a:spcPts val="0"/>
              </a:spcAft>
              <a:buFont typeface="Arial" panose="020B0604020202090204" pitchFamily="34" charset="0"/>
              <a:buChar char="•"/>
            </a:pPr>
            <a:r>
              <a:rPr lang="zh-CN" altLang="en-US" sz="1050" dirty="0">
                <a:effectLst/>
              </a:rPr>
              <a:t>使用上述 </a:t>
            </a:r>
            <a:r>
              <a:rPr lang="en-US" altLang="zh-CN" sz="1050" dirty="0">
                <a:effectLst/>
              </a:rPr>
              <a:t>300 </a:t>
            </a:r>
            <a:r>
              <a:rPr lang="zh-CN" altLang="en-US" sz="1050" dirty="0">
                <a:effectLst/>
              </a:rPr>
              <a:t>个项目的数据进行训练从而拟合 </a:t>
            </a:r>
            <a:r>
              <a:rPr lang="en-US" altLang="zh-CN" sz="1050" dirty="0">
                <a:effectLst/>
              </a:rPr>
              <a:t>2023 </a:t>
            </a:r>
            <a:r>
              <a:rPr lang="zh-CN" altLang="en-US" sz="1050" dirty="0">
                <a:effectLst/>
              </a:rPr>
              <a:t>年 </a:t>
            </a:r>
            <a:r>
              <a:rPr lang="en-US" altLang="zh-CN" sz="1050" dirty="0">
                <a:effectLst/>
              </a:rPr>
              <a:t>1 - 3 </a:t>
            </a:r>
            <a:r>
              <a:rPr lang="zh-CN" altLang="en-US" sz="1050" dirty="0">
                <a:effectLst/>
              </a:rPr>
              <a:t>月数据，误差率作为最终评判结果。</a:t>
            </a:r>
            <a:endParaRPr lang="zh-CN" altLang="en-US" sz="1050" dirty="0">
              <a:effectLst/>
            </a:endParaRPr>
          </a:p>
          <a:p>
            <a:pPr marL="0" marR="0" algn="just">
              <a:spcBef>
                <a:spcPts val="0"/>
              </a:spcBef>
              <a:spcAft>
                <a:spcPts val="0"/>
              </a:spcAft>
              <a:buFont typeface="Arial" panose="020B0604020202090204" pitchFamily="34" charset="0"/>
              <a:buChar char="•"/>
            </a:pPr>
            <a:r>
              <a:rPr lang="zh-CN" altLang="en-US" sz="1050" dirty="0">
                <a:effectLst/>
              </a:rPr>
              <a:t>拟合算法需要具有一定的可解释性，即哪些统计型指标相对而言更加重要。</a:t>
            </a:r>
            <a:endParaRPr lang="zh-CN" altLang="en-US" sz="1050" dirty="0">
              <a:effectLst/>
            </a:endParaRPr>
          </a:p>
          <a:p>
            <a:pPr marL="0" marR="0" algn="just">
              <a:spcBef>
                <a:spcPts val="0"/>
              </a:spcBef>
              <a:spcAft>
                <a:spcPts val="0"/>
              </a:spcAft>
              <a:buFont typeface="Arial" panose="020B0604020202090204" pitchFamily="34" charset="0"/>
              <a:buChar char="•"/>
            </a:pPr>
            <a:r>
              <a:rPr lang="zh-CN" altLang="en-US" sz="1050" b="1" dirty="0">
                <a:solidFill>
                  <a:srgbClr val="DD0055"/>
                </a:solidFill>
                <a:effectLst/>
              </a:rPr>
              <a:t>额外的考量可能带来更多加分</a:t>
            </a:r>
            <a:endParaRPr lang="en-US" altLang="zh-CN" sz="1050" b="1" dirty="0">
              <a:solidFill>
                <a:srgbClr val="DD0055"/>
              </a:solidFill>
              <a:effectLst/>
            </a:endParaRPr>
          </a:p>
          <a:p>
            <a:pPr marL="0" marR="0" algn="just">
              <a:spcBef>
                <a:spcPts val="0"/>
              </a:spcBef>
              <a:spcAft>
                <a:spcPts val="0"/>
              </a:spcAft>
              <a:buFont typeface="Arial" panose="020B0604020202090204" pitchFamily="34" charset="0"/>
              <a:buChar char="•"/>
            </a:pPr>
            <a:endParaRPr lang="en-US" altLang="zh-CN" sz="1050" b="1" dirty="0">
              <a:solidFill>
                <a:srgbClr val="DD0055"/>
              </a:solidFill>
            </a:endParaRPr>
          </a:p>
          <a:p>
            <a:r>
              <a:rPr lang="en-GB" altLang="zh-CN" sz="1050" b="1" dirty="0">
                <a:solidFill>
                  <a:srgbClr val="1E9CE0"/>
                </a:solidFill>
                <a:latin typeface="Chinese Quote"/>
              </a:rPr>
              <a:t>W1</a:t>
            </a:r>
            <a:r>
              <a:rPr lang="zh-CN" altLang="en-GB" sz="1050" b="1" dirty="0">
                <a:solidFill>
                  <a:srgbClr val="1E9CE0"/>
                </a:solidFill>
                <a:latin typeface="Chinese Quote"/>
              </a:rPr>
              <a:t>：</a:t>
            </a:r>
            <a:r>
              <a:rPr lang="zh-CN" altLang="en-US" sz="1050" b="1" dirty="0">
                <a:solidFill>
                  <a:srgbClr val="1E9CE0"/>
                </a:solidFill>
                <a:latin typeface="Chinese Quote"/>
              </a:rPr>
              <a:t>可视化艺术作品或数据洞察报告：</a:t>
            </a:r>
            <a:endParaRPr lang="en-US" altLang="zh-CN" sz="1050" b="1" dirty="0">
              <a:solidFill>
                <a:srgbClr val="1E9CE0"/>
              </a:solidFill>
              <a:latin typeface="Chinese Quote"/>
            </a:endParaRPr>
          </a:p>
          <a:p>
            <a:pPr algn="just">
              <a:buFont typeface="Arial" panose="020B0604020202090204" pitchFamily="34" charset="0"/>
              <a:buChar char="•"/>
            </a:pPr>
            <a:r>
              <a:rPr lang="zh-CN" altLang="en-US" sz="1050" dirty="0"/>
              <a:t>“可视化艺术作品”或“数据洞察报告”，参赛队伍选择其中一个方向即可。两个方向的任务都以 </a:t>
            </a:r>
            <a:r>
              <a:rPr lang="en-GB" altLang="zh-CN" sz="1050" dirty="0" err="1"/>
              <a:t>OpenDigger</a:t>
            </a:r>
            <a:r>
              <a:rPr lang="en-GB" altLang="zh-CN" sz="1050" dirty="0"/>
              <a:t> </a:t>
            </a:r>
            <a:r>
              <a:rPr lang="zh-CN" altLang="en-US" sz="1050" dirty="0"/>
              <a:t>数据平台为基础，前者要求参赛队伍制作小而美的可视化作品；后者要求参赛队伍制作一份数据洞察报告，并在报告中体现自己的见解。</a:t>
            </a:r>
            <a:endParaRPr lang="zh-CN" altLang="en-US" sz="1050" dirty="0"/>
          </a:p>
          <a:p>
            <a:endParaRPr lang="en-US" altLang="zh-CN" sz="1050" b="1" dirty="0">
              <a:solidFill>
                <a:srgbClr val="1E9CE0"/>
              </a:solidFill>
              <a:latin typeface="Chinese Quote"/>
            </a:endParaRPr>
          </a:p>
          <a:p>
            <a:r>
              <a:rPr lang="en-GB" altLang="zh-CN" sz="1050" b="1" dirty="0">
                <a:solidFill>
                  <a:srgbClr val="1E9CE0"/>
                </a:solidFill>
                <a:latin typeface="Chinese Quote"/>
              </a:rPr>
              <a:t>W3</a:t>
            </a:r>
            <a:r>
              <a:rPr lang="zh-CN" altLang="en-GB" sz="1050" b="1" dirty="0">
                <a:solidFill>
                  <a:srgbClr val="1E9CE0"/>
                </a:solidFill>
                <a:latin typeface="Chinese Quote"/>
              </a:rPr>
              <a:t>：</a:t>
            </a:r>
            <a:r>
              <a:rPr lang="zh-CN" altLang="en-US" sz="1050" b="1" dirty="0">
                <a:solidFill>
                  <a:srgbClr val="1E9CE0"/>
                </a:solidFill>
                <a:latin typeface="Chinese Quote"/>
              </a:rPr>
              <a:t>开源协作网络可视化：</a:t>
            </a:r>
            <a:endParaRPr lang="en-US" altLang="zh-CN" sz="1050" b="1" dirty="0">
              <a:solidFill>
                <a:srgbClr val="1E9CE0"/>
              </a:solidFill>
              <a:latin typeface="Chinese Quote"/>
            </a:endParaRPr>
          </a:p>
          <a:p>
            <a:pPr algn="just">
              <a:buFont typeface="Arial" panose="020B0604020202090204" pitchFamily="34" charset="0"/>
              <a:buChar char="•"/>
            </a:pPr>
            <a:r>
              <a:rPr lang="zh-CN" altLang="en-US" sz="1050" dirty="0"/>
              <a:t>我们会向该赛题的参赛队伍提供数据库的访问权限，参赛队伍利用数据库记录中的丰富信息</a:t>
            </a:r>
            <a:r>
              <a:rPr lang="zh-CN" altLang="en-US" sz="1050" b="1" dirty="0">
                <a:solidFill>
                  <a:srgbClr val="DD0055"/>
                </a:solidFill>
              </a:rPr>
              <a:t>构造某种形式的网络结构</a:t>
            </a:r>
            <a:r>
              <a:rPr lang="zh-CN" altLang="en-US" sz="1050" dirty="0"/>
              <a:t>，并进而打造一个具有美学价值和实用价值的网络可视化应用</a:t>
            </a:r>
            <a:br>
              <a:rPr lang="zh-CN" altLang="en-US" sz="1050" dirty="0"/>
            </a:br>
            <a:endParaRPr lang="zh-CN" altLang="en-US" sz="1050" dirty="0"/>
          </a:p>
          <a:p>
            <a:pPr marL="0" marR="0" algn="just">
              <a:spcBef>
                <a:spcPts val="0"/>
              </a:spcBef>
              <a:spcAft>
                <a:spcPts val="0"/>
              </a:spcAft>
              <a:buFont typeface="Arial" panose="020B0604020202090204" pitchFamily="34" charset="0"/>
              <a:buChar char="•"/>
            </a:pPr>
            <a:endParaRPr lang="zh-CN" altLang="en-US" sz="400" b="1" dirty="0">
              <a:solidFill>
                <a:srgbClr val="DD0055"/>
              </a:solidFill>
              <a:effectLst/>
            </a:endParaRPr>
          </a:p>
          <a:p>
            <a:pPr>
              <a:lnSpc>
                <a:spcPct val="130000"/>
              </a:lnSpc>
            </a:pPr>
            <a:endParaRPr kumimoji="1" lang="en-US" altLang="zh-CN" sz="105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sp>
        <p:nvSpPr>
          <p:cNvPr id="22"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sp>
        <p:nvSpPr>
          <p:cNvPr id="26" name="íşlïḍè"/>
          <p:cNvSpPr txBox="1"/>
          <p:nvPr/>
        </p:nvSpPr>
        <p:spPr>
          <a:xfrm>
            <a:off x="5328494" y="1472598"/>
            <a:ext cx="3820218" cy="584775"/>
          </a:xfrm>
          <a:prstGeom prst="rect">
            <a:avLst/>
          </a:prstGeom>
          <a:noFill/>
        </p:spPr>
        <p:txBody>
          <a:bodyPr wrap="square" lIns="91440" tIns="45720" rIns="91440" bIns="45720" anchor="ctr">
            <a:spAutoFit/>
          </a:bodyPr>
          <a:lstStyle/>
          <a:p>
            <a:r>
              <a:rPr lang="zh-CN" altLang="en-US" sz="3200" b="1" dirty="0"/>
              <a:t>数据集：</a:t>
            </a:r>
            <a:endParaRPr lang="en-US" altLang="zh-CN" sz="3200" b="1" dirty="0"/>
          </a:p>
        </p:txBody>
      </p:sp>
      <p:pic>
        <p:nvPicPr>
          <p:cNvPr id="28" name="图片 27"/>
          <p:cNvPicPr>
            <a:picLocks noChangeAspect="1"/>
          </p:cNvPicPr>
          <p:nvPr/>
        </p:nvPicPr>
        <p:blipFill>
          <a:blip r:embed="rId1"/>
          <a:stretch>
            <a:fillRect/>
          </a:stretch>
        </p:blipFill>
        <p:spPr>
          <a:xfrm>
            <a:off x="5328494" y="2144491"/>
            <a:ext cx="3806522" cy="3034380"/>
          </a:xfrm>
          <a:prstGeom prst="rect">
            <a:avLst/>
          </a:prstGeom>
        </p:spPr>
      </p:pic>
      <p:pic>
        <p:nvPicPr>
          <p:cNvPr id="29" name="图片 28"/>
          <p:cNvPicPr>
            <a:picLocks noChangeAspect="1"/>
          </p:cNvPicPr>
          <p:nvPr/>
        </p:nvPicPr>
        <p:blipFill>
          <a:blip r:embed="rId2"/>
          <a:stretch>
            <a:fillRect/>
          </a:stretch>
        </p:blipFill>
        <p:spPr>
          <a:xfrm>
            <a:off x="8028938" y="3429000"/>
            <a:ext cx="3736457" cy="3185414"/>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0739755" y="3682365"/>
            <a:ext cx="779145" cy="465455"/>
          </a:xfrm>
          <a:prstGeom prst="rect">
            <a:avLst/>
          </a:prstGeom>
          <a:solidFill>
            <a:srgbClr val="FFFFFF"/>
          </a:solidFill>
          <a:ln w="12700" cap="flat">
            <a:solidFill>
              <a:schemeClr val="accent1"/>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9" name="矩形 8"/>
          <p:cNvSpPr/>
          <p:nvPr/>
        </p:nvSpPr>
        <p:spPr>
          <a:xfrm>
            <a:off x="7029450" y="3682365"/>
            <a:ext cx="1903730" cy="465455"/>
          </a:xfrm>
          <a:prstGeom prst="rect">
            <a:avLst/>
          </a:prstGeom>
          <a:solidFill>
            <a:srgbClr val="FFFFFF"/>
          </a:solidFill>
          <a:ln w="12700" cap="flat">
            <a:solidFill>
              <a:schemeClr val="accent1"/>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5" name="íşlïḍè"/>
          <p:cNvSpPr txBox="1"/>
          <p:nvPr/>
        </p:nvSpPr>
        <p:spPr>
          <a:xfrm>
            <a:off x="660399" y="1400513"/>
            <a:ext cx="3820218" cy="583565"/>
          </a:xfrm>
          <a:prstGeom prst="rect">
            <a:avLst/>
          </a:prstGeom>
          <a:noFill/>
        </p:spPr>
        <p:txBody>
          <a:bodyPr wrap="square" lIns="91440" tIns="45720" rIns="91440" bIns="45720" anchor="ctr">
            <a:spAutoFit/>
          </a:bodyPr>
          <a:lstStyle/>
          <a:p>
            <a:r>
              <a:rPr lang="zh-CN" altLang="en-US" sz="3200" b="1" dirty="0">
                <a:sym typeface="+mn-ea"/>
              </a:rPr>
              <a:t>数据集：</a:t>
            </a:r>
            <a:endParaRPr lang="en-US" altLang="zh-CN" sz="3200" b="1" dirty="0"/>
          </a:p>
        </p:txBody>
      </p:sp>
      <p:sp>
        <p:nvSpPr>
          <p:cNvPr id="11" name="文本框 10"/>
          <p:cNvSpPr txBox="1"/>
          <p:nvPr/>
        </p:nvSpPr>
        <p:spPr>
          <a:xfrm>
            <a:off x="448945" y="2118995"/>
            <a:ext cx="6760845" cy="510540"/>
          </a:xfrm>
          <a:prstGeom prst="rect">
            <a:avLst/>
          </a:prstGeom>
          <a:noFill/>
        </p:spPr>
        <p:txBody>
          <a:bodyPr wrap="square">
            <a:spAutoFit/>
          </a:bodyPr>
          <a:lstStyle/>
          <a:p>
            <a:pPr>
              <a:lnSpc>
                <a:spcPct val="130000"/>
              </a:lnSpc>
            </a:pPr>
            <a:r>
              <a:rPr lang="zh-CN" altLang="en-US" sz="1050" b="1" i="0">
                <a:solidFill>
                  <a:srgbClr val="1E9CE0"/>
                </a:solidFill>
                <a:effectLst/>
                <a:latin typeface="Chinese Quote"/>
              </a:rPr>
              <a:t>全量</a:t>
            </a:r>
            <a:r>
              <a:rPr lang="en-US" sz="1050" b="1" i="0">
                <a:solidFill>
                  <a:srgbClr val="1E9CE0"/>
                </a:solidFill>
                <a:effectLst/>
                <a:latin typeface="Chinese Quote"/>
              </a:rPr>
              <a:t>sql</a:t>
            </a:r>
            <a:r>
              <a:rPr lang="zh-CN" altLang="en-US" sz="1050" b="1" i="0">
                <a:solidFill>
                  <a:srgbClr val="1E9CE0"/>
                </a:solidFill>
                <a:effectLst/>
                <a:latin typeface="Chinese Quote"/>
              </a:rPr>
              <a:t>数据集：</a:t>
            </a:r>
            <a:r>
              <a:rPr sz="1050" b="1" i="0">
                <a:solidFill>
                  <a:srgbClr val="1E9CE0"/>
                </a:solidFill>
                <a:effectLst/>
                <a:latin typeface="Chinese Quote"/>
              </a:rPr>
              <a:t>https://github.com/X-lab2017/open-digger/blob/master/sample_data/README.md</a:t>
            </a:r>
            <a:endParaRPr sz="1050" b="1" i="0">
              <a:solidFill>
                <a:srgbClr val="1E9CE0"/>
              </a:solidFill>
              <a:effectLst/>
              <a:latin typeface="Chinese Quote"/>
            </a:endParaRPr>
          </a:p>
          <a:p>
            <a:pPr>
              <a:lnSpc>
                <a:spcPct val="130000"/>
              </a:lnSpc>
            </a:pPr>
            <a:r>
              <a:rPr lang="zh-CN" sz="1050" b="1" i="0">
                <a:solidFill>
                  <a:srgbClr val="1E9CE0"/>
                </a:solidFill>
                <a:effectLst/>
                <a:latin typeface="Chinese Quote"/>
              </a:rPr>
              <a:t>指标数据集：https://github.com/X-lab2017/open-digger/blob/master/README.md</a:t>
            </a:r>
            <a:endParaRPr lang="zh-CN" sz="1050" b="1" i="0">
              <a:solidFill>
                <a:srgbClr val="1E9CE0"/>
              </a:solidFill>
              <a:effectLst/>
              <a:latin typeface="Chinese Quote"/>
            </a:endParaRPr>
          </a:p>
        </p:txBody>
      </p:sp>
      <p:sp>
        <p:nvSpPr>
          <p:cNvPr id="22"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pic>
        <p:nvPicPr>
          <p:cNvPr id="2" name="图片 1"/>
          <p:cNvPicPr>
            <a:picLocks noChangeAspect="1"/>
          </p:cNvPicPr>
          <p:nvPr/>
        </p:nvPicPr>
        <p:blipFill>
          <a:blip r:embed="rId1"/>
          <a:stretch>
            <a:fillRect/>
          </a:stretch>
        </p:blipFill>
        <p:spPr>
          <a:xfrm>
            <a:off x="0" y="2854960"/>
            <a:ext cx="3850005" cy="2211705"/>
          </a:xfrm>
          <a:prstGeom prst="rect">
            <a:avLst/>
          </a:prstGeom>
        </p:spPr>
      </p:pic>
      <p:pic>
        <p:nvPicPr>
          <p:cNvPr id="3" name="图片 2"/>
          <p:cNvPicPr>
            <a:picLocks noChangeAspect="1"/>
          </p:cNvPicPr>
          <p:nvPr/>
        </p:nvPicPr>
        <p:blipFill>
          <a:blip r:embed="rId2"/>
          <a:stretch>
            <a:fillRect/>
          </a:stretch>
        </p:blipFill>
        <p:spPr>
          <a:xfrm>
            <a:off x="3389630" y="4446905"/>
            <a:ext cx="3820160" cy="2211705"/>
          </a:xfrm>
          <a:prstGeom prst="rect">
            <a:avLst/>
          </a:prstGeom>
        </p:spPr>
      </p:pic>
      <p:pic>
        <p:nvPicPr>
          <p:cNvPr id="4" name="图片 3"/>
          <p:cNvPicPr>
            <a:picLocks noChangeAspect="1"/>
          </p:cNvPicPr>
          <p:nvPr/>
        </p:nvPicPr>
        <p:blipFill>
          <a:blip r:embed="rId3"/>
          <a:stretch>
            <a:fillRect/>
          </a:stretch>
        </p:blipFill>
        <p:spPr>
          <a:xfrm>
            <a:off x="8301990" y="4446905"/>
            <a:ext cx="3819525" cy="2211705"/>
          </a:xfrm>
          <a:prstGeom prst="rect">
            <a:avLst/>
          </a:prstGeom>
        </p:spPr>
      </p:pic>
      <p:sp>
        <p:nvSpPr>
          <p:cNvPr id="6" name="右箭头 5"/>
          <p:cNvSpPr/>
          <p:nvPr/>
        </p:nvSpPr>
        <p:spPr>
          <a:xfrm>
            <a:off x="7321550" y="5066665"/>
            <a:ext cx="868680" cy="567690"/>
          </a:xfrm>
          <a:prstGeom prst="rightArrow">
            <a:avLst/>
          </a:prstGeom>
        </p:spPr>
        <p:style>
          <a:lnRef idx="2">
            <a:schemeClr val="accent5"/>
          </a:lnRef>
          <a:fillRef idx="1">
            <a:schemeClr val="lt1"/>
          </a:fillRef>
          <a:effectRef idx="0">
            <a:schemeClr val="accent5"/>
          </a:effectRef>
          <a:fontRef idx="minor">
            <a:schemeClr val="dk1"/>
          </a:fontRef>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7" name="文本框 6"/>
          <p:cNvSpPr txBox="1"/>
          <p:nvPr/>
        </p:nvSpPr>
        <p:spPr>
          <a:xfrm>
            <a:off x="3841115" y="3747135"/>
            <a:ext cx="8280400" cy="274320"/>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sz="1200" b="1" i="0" u="none" strike="noStrike" cap="none" spc="0" normalizeH="0" baseline="0">
                <a:ln>
                  <a:noFill/>
                </a:ln>
                <a:solidFill>
                  <a:srgbClr val="1E9CE0"/>
                </a:solidFill>
                <a:effectLst/>
                <a:uFillTx/>
                <a:latin typeface="Chinese Quote"/>
                <a:ea typeface="+mn-ea"/>
                <a:sym typeface="DengXian"/>
              </a:rPr>
              <a:t>https://oss.x-lab.info/open_digger/github/X-lab2017/open-digger/project_openrank_detail/2022-12.json</a:t>
            </a:r>
            <a:endParaRPr kumimoji="0" sz="1200" b="1" i="0" u="none" strike="noStrike" cap="none" spc="0" normalizeH="0" baseline="0">
              <a:ln>
                <a:noFill/>
              </a:ln>
              <a:solidFill>
                <a:srgbClr val="1E9CE0"/>
              </a:solidFill>
              <a:effectLst/>
              <a:uFillTx/>
              <a:latin typeface="Chinese Quote"/>
              <a:ea typeface="+mn-ea"/>
              <a:sym typeface="DengXian"/>
            </a:endParaRPr>
          </a:p>
        </p:txBody>
      </p:sp>
      <p:sp>
        <p:nvSpPr>
          <p:cNvPr id="14" name="文本框 13"/>
          <p:cNvSpPr txBox="1"/>
          <p:nvPr/>
        </p:nvSpPr>
        <p:spPr>
          <a:xfrm>
            <a:off x="7351395" y="3261360"/>
            <a:ext cx="838835" cy="335915"/>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lang="en-US" altLang="zh-CN" sz="1600" b="1" i="0" u="none" strike="noStrike" cap="none" spc="0" normalizeH="0" baseline="0" dirty="0" smtClean="0">
                <a:ln>
                  <a:noFill/>
                </a:ln>
                <a:solidFill>
                  <a:srgbClr val="FF0000"/>
                </a:solidFill>
                <a:effectLst/>
                <a:uFillTx/>
                <a:latin typeface="+mn-lt"/>
                <a:ea typeface="+mn-ea"/>
                <a:cs typeface="+mn-cs"/>
                <a:sym typeface="DengXian"/>
              </a:rPr>
              <a:t>repo</a:t>
            </a:r>
            <a:r>
              <a:rPr kumimoji="0" lang="zh-CN" altLang="en-US" sz="1600" b="1" i="0" u="none" strike="noStrike" cap="none" spc="0" normalizeH="0" baseline="0" dirty="0" smtClean="0">
                <a:ln>
                  <a:noFill/>
                </a:ln>
                <a:solidFill>
                  <a:srgbClr val="FF0000"/>
                </a:solidFill>
                <a:effectLst/>
                <a:uFillTx/>
                <a:latin typeface="+mn-lt"/>
                <a:ea typeface="+mn-ea"/>
                <a:cs typeface="+mn-cs"/>
                <a:sym typeface="DengXian"/>
              </a:rPr>
              <a:t>名称</a:t>
            </a:r>
            <a:endParaRPr kumimoji="0" lang="zh-CN" altLang="en-US" sz="1600" b="1" i="0" u="none" strike="noStrike" cap="none" spc="0" normalizeH="0" baseline="0" dirty="0" smtClean="0">
              <a:ln>
                <a:noFill/>
              </a:ln>
              <a:solidFill>
                <a:srgbClr val="FF0000"/>
              </a:solidFill>
              <a:effectLst/>
              <a:uFillTx/>
              <a:latin typeface="+mn-lt"/>
              <a:ea typeface="+mn-ea"/>
              <a:cs typeface="+mn-cs"/>
              <a:sym typeface="DengXian"/>
            </a:endParaRPr>
          </a:p>
        </p:txBody>
      </p:sp>
      <p:sp>
        <p:nvSpPr>
          <p:cNvPr id="15" name="文本框 14"/>
          <p:cNvSpPr txBox="1"/>
          <p:nvPr/>
        </p:nvSpPr>
        <p:spPr>
          <a:xfrm>
            <a:off x="10880725" y="3261360"/>
            <a:ext cx="497840" cy="335915"/>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lang="zh-CN" altLang="en-US" sz="1600" b="1" i="0" u="none" strike="noStrike" cap="none" spc="0" normalizeH="0" baseline="0" dirty="0" smtClean="0">
                <a:ln>
                  <a:noFill/>
                </a:ln>
                <a:solidFill>
                  <a:srgbClr val="FF0000"/>
                </a:solidFill>
                <a:effectLst/>
                <a:uFillTx/>
                <a:latin typeface="+mn-lt"/>
                <a:ea typeface="+mn-ea"/>
                <a:cs typeface="+mn-cs"/>
                <a:sym typeface="DengXian"/>
              </a:rPr>
              <a:t>日期</a:t>
            </a:r>
            <a:endParaRPr kumimoji="0" lang="zh-CN" altLang="en-US" sz="1600" b="1" i="0" u="none" strike="noStrike" cap="none" spc="0" normalizeH="0" baseline="0" dirty="0" smtClean="0">
              <a:ln>
                <a:noFill/>
              </a:ln>
              <a:solidFill>
                <a:srgbClr val="FF0000"/>
              </a:solidFill>
              <a:effectLst/>
              <a:uFillTx/>
              <a:latin typeface="+mn-lt"/>
              <a:ea typeface="+mn-ea"/>
              <a:cs typeface="+mn-cs"/>
              <a:sym typeface="DengXian"/>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73100" y="1130300"/>
            <a:ext cx="10845801" cy="4846831"/>
            <a:chOff x="673100" y="1130300"/>
            <a:chExt cx="10845801" cy="4846831"/>
          </a:xfrm>
        </p:grpSpPr>
        <p:sp>
          <p:nvSpPr>
            <p:cNvPr id="6" name="iṥḷïdè"/>
            <p:cNvSpPr txBox="1"/>
            <p:nvPr/>
          </p:nvSpPr>
          <p:spPr bwMode="auto">
            <a:xfrm>
              <a:off x="673100" y="1130300"/>
              <a:ext cx="40798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3200" b="1" dirty="0">
                  <a:solidFill>
                    <a:schemeClr val="accent1"/>
                  </a:solidFill>
                </a:rPr>
                <a:t>原始数据</a:t>
              </a:r>
              <a:endParaRPr lang="en-US" altLang="zh-CN" sz="3200" b="1" dirty="0">
                <a:solidFill>
                  <a:schemeClr val="accent1"/>
                </a:solidFill>
              </a:endParaRPr>
            </a:p>
          </p:txBody>
        </p:sp>
        <p:sp>
          <p:nvSpPr>
            <p:cNvPr id="25" name="i$liḋe"/>
            <p:cNvSpPr txBox="1"/>
            <p:nvPr/>
          </p:nvSpPr>
          <p:spPr bwMode="auto">
            <a:xfrm>
              <a:off x="7056438" y="1648532"/>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数据集内容无法支持题目</a:t>
              </a:r>
              <a:endParaRPr lang="en-US" altLang="zh-CN" sz="1600" b="1" dirty="0">
                <a:solidFill>
                  <a:schemeClr val="tx2"/>
                </a:solidFill>
              </a:endParaRPr>
            </a:p>
          </p:txBody>
        </p:sp>
        <p:sp>
          <p:nvSpPr>
            <p:cNvPr id="8" name="ïSľïḓé"/>
            <p:cNvSpPr txBox="1"/>
            <p:nvPr/>
          </p:nvSpPr>
          <p:spPr bwMode="auto">
            <a:xfrm>
              <a:off x="10812132" y="1621549"/>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01</a:t>
              </a:r>
              <a:endParaRPr lang="en-US" altLang="zh-CN" sz="2400" b="1" i="1" dirty="0">
                <a:solidFill>
                  <a:schemeClr val="tx2"/>
                </a:solidFill>
              </a:endParaRPr>
            </a:p>
          </p:txBody>
        </p:sp>
        <p:cxnSp>
          <p:nvCxnSpPr>
            <p:cNvPr id="9" name="ïṩļîḓè"/>
            <p:cNvCxnSpPr/>
            <p:nvPr/>
          </p:nvCxnSpPr>
          <p:spPr>
            <a:xfrm>
              <a:off x="7153275" y="2300094"/>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3" name="íšḻíḍé"/>
            <p:cNvSpPr txBox="1"/>
            <p:nvPr/>
          </p:nvSpPr>
          <p:spPr bwMode="auto">
            <a:xfrm>
              <a:off x="7056438" y="2757117"/>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数据集格式无法直接使用</a:t>
              </a:r>
              <a:endParaRPr lang="en-US" altLang="zh-CN" sz="1600" b="1" dirty="0">
                <a:solidFill>
                  <a:schemeClr val="tx2"/>
                </a:solidFill>
              </a:endParaRPr>
            </a:p>
          </p:txBody>
        </p:sp>
        <p:sp>
          <p:nvSpPr>
            <p:cNvPr id="11" name="îsľiḋe"/>
            <p:cNvSpPr txBox="1"/>
            <p:nvPr/>
          </p:nvSpPr>
          <p:spPr bwMode="auto">
            <a:xfrm>
              <a:off x="10812132" y="2847229"/>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02</a:t>
              </a:r>
              <a:endParaRPr lang="en-US" altLang="zh-CN" sz="2400" b="1" i="1" dirty="0">
                <a:solidFill>
                  <a:schemeClr val="tx2"/>
                </a:solidFill>
              </a:endParaRPr>
            </a:p>
          </p:txBody>
        </p:sp>
        <p:cxnSp>
          <p:nvCxnSpPr>
            <p:cNvPr id="12" name="iŝḷïḍe"/>
            <p:cNvCxnSpPr/>
            <p:nvPr/>
          </p:nvCxnSpPr>
          <p:spPr>
            <a:xfrm>
              <a:off x="7153275" y="3525774"/>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1" name="íS1ïdé"/>
            <p:cNvSpPr txBox="1"/>
            <p:nvPr/>
          </p:nvSpPr>
          <p:spPr bwMode="auto">
            <a:xfrm>
              <a:off x="7056438" y="4023327"/>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accent1"/>
                  </a:solidFill>
                </a:rPr>
                <a:t>数据集数据结构不匹配</a:t>
              </a:r>
              <a:endParaRPr lang="en-US" altLang="zh-CN" sz="1600" b="1" dirty="0">
                <a:solidFill>
                  <a:schemeClr val="accent1"/>
                </a:solidFill>
              </a:endParaRPr>
            </a:p>
          </p:txBody>
        </p:sp>
        <p:sp>
          <p:nvSpPr>
            <p:cNvPr id="14" name="íṩļîḋè"/>
            <p:cNvSpPr txBox="1"/>
            <p:nvPr/>
          </p:nvSpPr>
          <p:spPr bwMode="auto">
            <a:xfrm>
              <a:off x="10812132" y="4072908"/>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accent1"/>
                  </a:solidFill>
                </a:rPr>
                <a:t>03</a:t>
              </a:r>
              <a:endParaRPr lang="en-US" altLang="zh-CN" sz="2400" b="1" i="1" dirty="0">
                <a:solidFill>
                  <a:schemeClr val="accent1"/>
                </a:solidFill>
              </a:endParaRPr>
            </a:p>
          </p:txBody>
        </p:sp>
        <p:cxnSp>
          <p:nvCxnSpPr>
            <p:cNvPr id="15" name="ïṥlïḑé"/>
            <p:cNvCxnSpPr/>
            <p:nvPr/>
          </p:nvCxnSpPr>
          <p:spPr>
            <a:xfrm>
              <a:off x="7153275" y="4751453"/>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9" name="íšľïďê"/>
            <p:cNvSpPr txBox="1"/>
            <p:nvPr/>
          </p:nvSpPr>
          <p:spPr bwMode="auto">
            <a:xfrm>
              <a:off x="7056438" y="5348424"/>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数据集指标没有思路</a:t>
              </a:r>
              <a:endParaRPr lang="en-US" altLang="zh-CN" sz="1600" b="1" dirty="0">
                <a:solidFill>
                  <a:schemeClr val="tx2"/>
                </a:solidFill>
              </a:endParaRPr>
            </a:p>
          </p:txBody>
        </p:sp>
        <p:sp>
          <p:nvSpPr>
            <p:cNvPr id="17" name="îṣļîďè"/>
            <p:cNvSpPr txBox="1"/>
            <p:nvPr/>
          </p:nvSpPr>
          <p:spPr bwMode="auto">
            <a:xfrm>
              <a:off x="10812132" y="5298586"/>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04</a:t>
              </a:r>
              <a:endParaRPr lang="en-US" altLang="zh-CN" sz="2400" b="1" i="1" dirty="0">
                <a:solidFill>
                  <a:schemeClr val="tx2"/>
                </a:solidFill>
              </a:endParaRPr>
            </a:p>
          </p:txBody>
        </p:sp>
        <p:cxnSp>
          <p:nvCxnSpPr>
            <p:cNvPr id="18" name="îšḷîdê"/>
            <p:cNvCxnSpPr/>
            <p:nvPr/>
          </p:nvCxnSpPr>
          <p:spPr>
            <a:xfrm>
              <a:off x="7153275" y="5977131"/>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
        <p:nvSpPr>
          <p:cNvPr id="27"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pic>
        <p:nvPicPr>
          <p:cNvPr id="28" name="图片 27"/>
          <p:cNvPicPr>
            <a:picLocks noChangeAspect="1"/>
          </p:cNvPicPr>
          <p:nvPr/>
        </p:nvPicPr>
        <p:blipFill>
          <a:blip r:embed="rId1"/>
          <a:stretch>
            <a:fillRect/>
          </a:stretch>
        </p:blipFill>
        <p:spPr>
          <a:xfrm>
            <a:off x="80768" y="1813731"/>
            <a:ext cx="5129408" cy="2610748"/>
          </a:xfrm>
          <a:prstGeom prst="rect">
            <a:avLst/>
          </a:prstGeom>
        </p:spPr>
      </p:pic>
      <p:pic>
        <p:nvPicPr>
          <p:cNvPr id="29" name="图片 28"/>
          <p:cNvPicPr>
            <a:picLocks noChangeAspect="1"/>
          </p:cNvPicPr>
          <p:nvPr/>
        </p:nvPicPr>
        <p:blipFill>
          <a:blip r:embed="rId2"/>
          <a:stretch>
            <a:fillRect/>
          </a:stretch>
        </p:blipFill>
        <p:spPr>
          <a:xfrm>
            <a:off x="80768" y="4389593"/>
            <a:ext cx="3822700" cy="2279650"/>
          </a:xfrm>
          <a:prstGeom prst="rect">
            <a:avLst/>
          </a:prstGeom>
        </p:spPr>
      </p:pic>
      <p:pic>
        <p:nvPicPr>
          <p:cNvPr id="30" name="图片 29"/>
          <p:cNvPicPr>
            <a:picLocks noChangeAspect="1"/>
          </p:cNvPicPr>
          <p:nvPr/>
        </p:nvPicPr>
        <p:blipFill>
          <a:blip r:embed="rId3"/>
          <a:stretch>
            <a:fillRect/>
          </a:stretch>
        </p:blipFill>
        <p:spPr>
          <a:xfrm>
            <a:off x="3133725" y="4434862"/>
            <a:ext cx="3238500" cy="1975564"/>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60400" y="1231900"/>
            <a:ext cx="9930370" cy="4800600"/>
            <a:chOff x="660400" y="1231900"/>
            <a:chExt cx="9930370" cy="4800600"/>
          </a:xfrm>
        </p:grpSpPr>
        <p:sp>
          <p:nvSpPr>
            <p:cNvPr id="5" name="椭圆 4"/>
            <p:cNvSpPr/>
            <p:nvPr/>
          </p:nvSpPr>
          <p:spPr>
            <a:xfrm>
              <a:off x="1320800" y="1231900"/>
              <a:ext cx="4800600" cy="4800600"/>
            </a:xfrm>
            <a:prstGeom prst="ellipse">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10"/>
            <p:cNvSpPr/>
            <p:nvPr/>
          </p:nvSpPr>
          <p:spPr>
            <a:xfrm>
              <a:off x="660400" y="3175000"/>
              <a:ext cx="3594100" cy="914400"/>
            </a:xfrm>
            <a:custGeom>
              <a:avLst/>
              <a:gdLst>
                <a:gd name="connsiteX0" fmla="*/ 0 w 3594100"/>
                <a:gd name="connsiteY0" fmla="*/ 0 h 914400"/>
                <a:gd name="connsiteX1" fmla="*/ 3136900 w 3594100"/>
                <a:gd name="connsiteY1" fmla="*/ 0 h 914400"/>
                <a:gd name="connsiteX2" fmla="*/ 3594100 w 3594100"/>
                <a:gd name="connsiteY2" fmla="*/ 457200 h 914400"/>
                <a:gd name="connsiteX3" fmla="*/ 3136900 w 3594100"/>
                <a:gd name="connsiteY3" fmla="*/ 914400 h 914400"/>
                <a:gd name="connsiteX4" fmla="*/ 0 w 3594100"/>
                <a:gd name="connsiteY4" fmla="*/ 914400 h 914400"/>
                <a:gd name="connsiteX5" fmla="*/ 0 w 3594100"/>
                <a:gd name="connsiteY5"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4100" h="914400">
                  <a:moveTo>
                    <a:pt x="0" y="0"/>
                  </a:moveTo>
                  <a:lnTo>
                    <a:pt x="3136900" y="0"/>
                  </a:lnTo>
                  <a:cubicBezTo>
                    <a:pt x="3389405" y="0"/>
                    <a:pt x="3594100" y="204695"/>
                    <a:pt x="3594100" y="457200"/>
                  </a:cubicBezTo>
                  <a:cubicBezTo>
                    <a:pt x="3594100" y="709705"/>
                    <a:pt x="3389405" y="914400"/>
                    <a:pt x="3136900" y="914400"/>
                  </a:cubicBezTo>
                  <a:lnTo>
                    <a:pt x="0" y="914400"/>
                  </a:ln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sz="4000" b="1" dirty="0">
                  <a:solidFill>
                    <a:schemeClr val="bg1"/>
                  </a:solidFill>
                  <a:latin typeface="Arial" panose="020B0604020202090204" pitchFamily="34" charset="0"/>
                  <a:ea typeface="微软雅黑" panose="020B0503020204020204" pitchFamily="34" charset="-122"/>
                  <a:sym typeface="Arial" panose="020B0604020202090204" pitchFamily="34" charset="0"/>
                </a:rPr>
                <a:t>扩充</a:t>
              </a:r>
              <a:endParaRPr kumimoji="1" lang="en-US" altLang="zh-CN" sz="4000" b="1" dirty="0">
                <a:solidFill>
                  <a:schemeClr val="bg1"/>
                </a:solidFill>
                <a:latin typeface="Arial" panose="020B0604020202090204" pitchFamily="34" charset="0"/>
                <a:ea typeface="微软雅黑" panose="020B0503020204020204" pitchFamily="34" charset="-122"/>
                <a:sym typeface="Arial" panose="020B0604020202090204" pitchFamily="34" charset="0"/>
              </a:endParaRPr>
            </a:p>
          </p:txBody>
        </p:sp>
        <p:grpSp>
          <p:nvGrpSpPr>
            <p:cNvPr id="7" name="组合 6"/>
            <p:cNvGrpSpPr/>
            <p:nvPr/>
          </p:nvGrpSpPr>
          <p:grpSpPr>
            <a:xfrm>
              <a:off x="4914900" y="1440238"/>
              <a:ext cx="4906250" cy="939743"/>
              <a:chOff x="4914900" y="1440238"/>
              <a:chExt cx="4906250" cy="939743"/>
            </a:xfrm>
          </p:grpSpPr>
          <p:sp>
            <p:nvSpPr>
              <p:cNvPr id="20" name="文本框 19"/>
              <p:cNvSpPr txBox="1">
                <a:spLocks noChangeAspect="1"/>
              </p:cNvSpPr>
              <p:nvPr/>
            </p:nvSpPr>
            <p:spPr>
              <a:xfrm>
                <a:off x="4914900" y="1440238"/>
                <a:ext cx="771684" cy="771684"/>
              </a:xfrm>
              <a:prstGeom prst="roundRect">
                <a:avLst>
                  <a:gd name="adj" fmla="val 50000"/>
                </a:avLst>
              </a:prstGeom>
              <a:solidFill>
                <a:schemeClr val="accent1"/>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604020202090204" pitchFamily="34" charset="0"/>
                    <a:ea typeface="微软雅黑" panose="020B0503020204020204" pitchFamily="34" charset="-122"/>
                    <a:sym typeface="Arial" panose="020B0604020202090204" pitchFamily="34" charset="0"/>
                  </a:rPr>
                  <a:t>01</a:t>
                </a:r>
                <a:endParaRPr kumimoji="1" lang="zh-CN" altLang="en-US" sz="2400" b="1" dirty="0">
                  <a:solidFill>
                    <a:srgbClr val="FFFFFF"/>
                  </a:solidFill>
                  <a:latin typeface="Arial" panose="020B0604020202090204" pitchFamily="34" charset="0"/>
                  <a:ea typeface="微软雅黑" panose="020B0503020204020204" pitchFamily="34" charset="-122"/>
                  <a:sym typeface="Arial" panose="020B0604020202090204" pitchFamily="34" charset="0"/>
                </a:endParaRPr>
              </a:p>
            </p:txBody>
          </p:sp>
          <p:sp>
            <p:nvSpPr>
              <p:cNvPr id="21" name="矩形 20"/>
              <p:cNvSpPr/>
              <p:nvPr/>
            </p:nvSpPr>
            <p:spPr>
              <a:xfrm>
                <a:off x="6072426" y="1470308"/>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US" altLang="zh-CN" sz="2000" b="1" dirty="0" err="1">
                    <a:solidFill>
                      <a:schemeClr val="tx1"/>
                    </a:solidFill>
                    <a:latin typeface="Arial" panose="020B0604020202090204" pitchFamily="34" charset="0"/>
                    <a:ea typeface="微软雅黑" panose="020B0503020204020204" pitchFamily="34" charset="-122"/>
                    <a:sym typeface="Arial" panose="020B0604020202090204" pitchFamily="34" charset="0"/>
                  </a:rPr>
                  <a:t>Github</a:t>
                </a:r>
                <a:r>
                  <a:rPr kumimoji="1" lang="zh-CN" altLang="en-US" sz="2000" b="1" dirty="0">
                    <a:solidFill>
                      <a:schemeClr val="tx1"/>
                    </a:solidFill>
                    <a:latin typeface="Arial" panose="020B0604020202090204" pitchFamily="34" charset="0"/>
                    <a:ea typeface="微软雅黑" panose="020B0503020204020204" pitchFamily="34" charset="-122"/>
                    <a:sym typeface="Arial" panose="020B0604020202090204" pitchFamily="34" charset="0"/>
                  </a:rPr>
                  <a:t> </a:t>
                </a:r>
                <a:r>
                  <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rPr>
                  <a:t>API</a:t>
                </a:r>
                <a:endPar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sp>
            <p:nvSpPr>
              <p:cNvPr id="22" name="矩形 21"/>
              <p:cNvSpPr/>
              <p:nvPr/>
            </p:nvSpPr>
            <p:spPr>
              <a:xfrm>
                <a:off x="6095998" y="1870418"/>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GB"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hlinkClick r:id="rId1"/>
                  </a:rPr>
                  <a:t>https://docs.github.com/en/rest</a:t>
                </a:r>
                <a:r>
                  <a:rPr kumimoji="1" lang="zh-CN" altLang="en-US" sz="1100" dirty="0">
                    <a:solidFill>
                      <a:schemeClr val="tx1"/>
                    </a:solidFill>
                    <a:latin typeface="Arial" panose="020B0604020202090204" pitchFamily="34" charset="0"/>
                    <a:ea typeface="微软雅黑" panose="020B0503020204020204" pitchFamily="34" charset="-122"/>
                    <a:sym typeface="Arial" panose="020B0604020202090204" pitchFamily="34" charset="0"/>
                  </a:rPr>
                  <a:t> </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a:p>
                <a:pPr>
                  <a:lnSpc>
                    <a:spcPct val="130000"/>
                  </a:lnSpc>
                </a:pPr>
                <a:r>
                  <a:rPr kumimoji="1" lang="en-US" altLang="zh-CN" sz="1100" dirty="0" err="1">
                    <a:solidFill>
                      <a:schemeClr val="tx1"/>
                    </a:solidFill>
                    <a:latin typeface="Arial" panose="020B0604020202090204" pitchFamily="34" charset="0"/>
                    <a:ea typeface="微软雅黑" panose="020B0503020204020204" pitchFamily="34" charset="-122"/>
                    <a:sym typeface="Arial" panose="020B0604020202090204" pitchFamily="34" charset="0"/>
                  </a:rPr>
                  <a:t>Github</a:t>
                </a:r>
                <a:r>
                  <a:rPr kumimoji="1" lang="zh-CN" altLang="en-US" sz="1100" dirty="0">
                    <a:solidFill>
                      <a:schemeClr val="tx1"/>
                    </a:solidFill>
                    <a:latin typeface="Arial" panose="020B0604020202090204" pitchFamily="34" charset="0"/>
                    <a:ea typeface="微软雅黑" panose="020B0503020204020204" pitchFamily="34" charset="-122"/>
                    <a:sym typeface="Arial" panose="020B0604020202090204" pitchFamily="34" charset="0"/>
                  </a:rPr>
                  <a:t>数据</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grpSp>
        <p:grpSp>
          <p:nvGrpSpPr>
            <p:cNvPr id="8" name="组合 7"/>
            <p:cNvGrpSpPr/>
            <p:nvPr/>
          </p:nvGrpSpPr>
          <p:grpSpPr>
            <a:xfrm>
              <a:off x="5686584" y="2636578"/>
              <a:ext cx="4904186" cy="958300"/>
              <a:chOff x="5686584" y="2636578"/>
              <a:chExt cx="4904186" cy="958300"/>
            </a:xfrm>
          </p:grpSpPr>
          <p:sp>
            <p:nvSpPr>
              <p:cNvPr id="17" name="文本框 16"/>
              <p:cNvSpPr txBox="1">
                <a:spLocks noChangeAspect="1"/>
              </p:cNvSpPr>
              <p:nvPr/>
            </p:nvSpPr>
            <p:spPr>
              <a:xfrm>
                <a:off x="5686584" y="263657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604020202090204" pitchFamily="34" charset="0"/>
                    <a:ea typeface="微软雅黑" panose="020B0503020204020204" pitchFamily="34" charset="-122"/>
                    <a:sym typeface="Arial" panose="020B0604020202090204" pitchFamily="34" charset="0"/>
                  </a:rPr>
                  <a:t>02</a:t>
                </a:r>
                <a:endParaRPr kumimoji="1" lang="zh-CN" altLang="en-US" sz="2400" b="1" dirty="0">
                  <a:solidFill>
                    <a:srgbClr val="FFFFFF"/>
                  </a:solidFill>
                  <a:latin typeface="Arial" panose="020B0604020202090204" pitchFamily="34" charset="0"/>
                  <a:ea typeface="微软雅黑" panose="020B0503020204020204" pitchFamily="34" charset="-122"/>
                  <a:sym typeface="Arial" panose="020B0604020202090204" pitchFamily="34" charset="0"/>
                </a:endParaRPr>
              </a:p>
            </p:txBody>
          </p:sp>
          <p:sp>
            <p:nvSpPr>
              <p:cNvPr id="18" name="矩形 17"/>
              <p:cNvSpPr>
                <a:spLocks noChangeAspect="1"/>
              </p:cNvSpPr>
              <p:nvPr/>
            </p:nvSpPr>
            <p:spPr>
              <a:xfrm>
                <a:off x="6842046" y="2685205"/>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US" altLang="zh-CN" sz="2000" b="1" dirty="0" err="1">
                    <a:solidFill>
                      <a:schemeClr val="tx1"/>
                    </a:solidFill>
                    <a:latin typeface="Arial" panose="020B0604020202090204" pitchFamily="34" charset="0"/>
                    <a:ea typeface="微软雅黑" panose="020B0503020204020204" pitchFamily="34" charset="-122"/>
                    <a:sym typeface="Arial" panose="020B0604020202090204" pitchFamily="34" charset="0"/>
                  </a:rPr>
                  <a:t>Wold</a:t>
                </a:r>
                <a:r>
                  <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rPr>
                  <a:t> of Code</a:t>
                </a:r>
                <a:endPar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sp>
            <p:nvSpPr>
              <p:cNvPr id="19" name="矩形 18"/>
              <p:cNvSpPr/>
              <p:nvPr/>
            </p:nvSpPr>
            <p:spPr>
              <a:xfrm>
                <a:off x="6842045" y="3085315"/>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hlinkClick r:id="rId2"/>
                  </a:rPr>
                  <a:t>https://mockus.org/papers/WoC_EMSE.pdf</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a:p>
                <a:pPr>
                  <a:lnSpc>
                    <a:spcPct val="130000"/>
                  </a:lnSpc>
                </a:pPr>
                <a:r>
                  <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rPr>
                  <a:t>Git</a:t>
                </a:r>
                <a:r>
                  <a:rPr kumimoji="1" lang="zh-CN" altLang="en-US" sz="1100" dirty="0">
                    <a:solidFill>
                      <a:schemeClr val="tx1"/>
                    </a:solidFill>
                    <a:latin typeface="Arial" panose="020B0604020202090204" pitchFamily="34" charset="0"/>
                    <a:ea typeface="微软雅黑" panose="020B0503020204020204" pitchFamily="34" charset="-122"/>
                    <a:sym typeface="Arial" panose="020B0604020202090204" pitchFamily="34" charset="0"/>
                  </a:rPr>
                  <a:t>数据</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grpSp>
        <p:grpSp>
          <p:nvGrpSpPr>
            <p:cNvPr id="9" name="组合 8"/>
            <p:cNvGrpSpPr/>
            <p:nvPr/>
          </p:nvGrpSpPr>
          <p:grpSpPr>
            <a:xfrm>
              <a:off x="5686584" y="3832918"/>
              <a:ext cx="4904186" cy="961491"/>
              <a:chOff x="5686584" y="3832918"/>
              <a:chExt cx="4904186" cy="961491"/>
            </a:xfrm>
          </p:grpSpPr>
          <p:sp>
            <p:nvSpPr>
              <p:cNvPr id="14" name="文本框 13"/>
              <p:cNvSpPr txBox="1">
                <a:spLocks noChangeAspect="1"/>
              </p:cNvSpPr>
              <p:nvPr/>
            </p:nvSpPr>
            <p:spPr>
              <a:xfrm>
                <a:off x="5686584" y="383291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604020202090204" pitchFamily="34" charset="0"/>
                    <a:ea typeface="微软雅黑" panose="020B0503020204020204" pitchFamily="34" charset="-122"/>
                    <a:sym typeface="Arial" panose="020B0604020202090204" pitchFamily="34" charset="0"/>
                  </a:rPr>
                  <a:t>03</a:t>
                </a:r>
                <a:endParaRPr kumimoji="1" lang="zh-CN" altLang="en-US" sz="2400" b="1" dirty="0">
                  <a:solidFill>
                    <a:srgbClr val="FFFFFF"/>
                  </a:solidFill>
                  <a:latin typeface="Arial" panose="020B0604020202090204" pitchFamily="34" charset="0"/>
                  <a:ea typeface="微软雅黑" panose="020B0503020204020204" pitchFamily="34" charset="-122"/>
                  <a:sym typeface="Arial" panose="020B0604020202090204" pitchFamily="34" charset="0"/>
                </a:endParaRPr>
              </a:p>
            </p:txBody>
          </p:sp>
          <p:sp>
            <p:nvSpPr>
              <p:cNvPr id="15" name="矩形 14"/>
              <p:cNvSpPr>
                <a:spLocks noChangeAspect="1"/>
              </p:cNvSpPr>
              <p:nvPr/>
            </p:nvSpPr>
            <p:spPr>
              <a:xfrm>
                <a:off x="6842046" y="3884736"/>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GB" altLang="zh-CN" sz="2000" b="1" dirty="0" err="1">
                    <a:solidFill>
                      <a:schemeClr val="tx1"/>
                    </a:solidFill>
                    <a:latin typeface="Arial" panose="020B0604020202090204" pitchFamily="34" charset="0"/>
                    <a:ea typeface="微软雅黑" panose="020B0503020204020204" pitchFamily="34" charset="-122"/>
                  </a:rPr>
                  <a:t>Libraries.io</a:t>
                </a:r>
                <a:endPar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sp>
            <p:nvSpPr>
              <p:cNvPr id="16" name="矩形 15"/>
              <p:cNvSpPr/>
              <p:nvPr/>
            </p:nvSpPr>
            <p:spPr>
              <a:xfrm>
                <a:off x="6842045" y="4284846"/>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hlinkClick r:id="rId3"/>
                  </a:rPr>
                  <a:t>https://libraries.io/</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a:p>
                <a:pPr>
                  <a:lnSpc>
                    <a:spcPct val="130000"/>
                  </a:lnSpc>
                </a:pPr>
                <a:r>
                  <a:rPr kumimoji="1" lang="zh-CN" altLang="en-US" sz="1100" dirty="0">
                    <a:solidFill>
                      <a:schemeClr val="tx1"/>
                    </a:solidFill>
                    <a:latin typeface="Arial" panose="020B0604020202090204" pitchFamily="34" charset="0"/>
                    <a:ea typeface="微软雅黑" panose="020B0503020204020204" pitchFamily="34" charset="-122"/>
                    <a:sym typeface="Arial" panose="020B0604020202090204" pitchFamily="34" charset="0"/>
                  </a:rPr>
                  <a:t>制品库元数据</a:t>
                </a:r>
                <a:r>
                  <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rPr>
                  <a:t> </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grpSp>
        <p:grpSp>
          <p:nvGrpSpPr>
            <p:cNvPr id="10" name="组合 9"/>
            <p:cNvGrpSpPr/>
            <p:nvPr/>
          </p:nvGrpSpPr>
          <p:grpSpPr>
            <a:xfrm>
              <a:off x="4914900" y="5029258"/>
              <a:ext cx="4906250" cy="959454"/>
              <a:chOff x="4914900" y="5029258"/>
              <a:chExt cx="4906250" cy="959454"/>
            </a:xfrm>
          </p:grpSpPr>
          <p:sp>
            <p:nvSpPr>
              <p:cNvPr id="11" name="文本框 10"/>
              <p:cNvSpPr txBox="1">
                <a:spLocks noChangeAspect="1"/>
              </p:cNvSpPr>
              <p:nvPr/>
            </p:nvSpPr>
            <p:spPr>
              <a:xfrm>
                <a:off x="4914900" y="502925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604020202090204" pitchFamily="34" charset="0"/>
                    <a:ea typeface="微软雅黑" panose="020B0503020204020204" pitchFamily="34" charset="-122"/>
                    <a:sym typeface="Arial" panose="020B0604020202090204" pitchFamily="34" charset="0"/>
                  </a:rPr>
                  <a:t>04</a:t>
                </a:r>
                <a:endParaRPr kumimoji="1" lang="zh-CN" altLang="en-US" sz="2400" b="1" dirty="0">
                  <a:solidFill>
                    <a:srgbClr val="FFFFFF"/>
                  </a:solidFill>
                  <a:latin typeface="Arial" panose="020B0604020202090204" pitchFamily="34" charset="0"/>
                  <a:ea typeface="微软雅黑" panose="020B0503020204020204" pitchFamily="34" charset="-122"/>
                  <a:sym typeface="Arial" panose="020B0604020202090204" pitchFamily="34" charset="0"/>
                </a:endParaRPr>
              </a:p>
            </p:txBody>
          </p:sp>
          <p:sp>
            <p:nvSpPr>
              <p:cNvPr id="12" name="矩形 11"/>
              <p:cNvSpPr>
                <a:spLocks noChangeAspect="1"/>
              </p:cNvSpPr>
              <p:nvPr/>
            </p:nvSpPr>
            <p:spPr>
              <a:xfrm>
                <a:off x="6072426" y="5077885"/>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GB" altLang="zh-CN" sz="2000" b="1" dirty="0" err="1">
                    <a:solidFill>
                      <a:schemeClr val="tx1"/>
                    </a:solidFill>
                    <a:latin typeface="Arial" panose="020B0604020202090204" pitchFamily="34" charset="0"/>
                    <a:ea typeface="微软雅黑" panose="020B0503020204020204" pitchFamily="34" charset="-122"/>
                  </a:rPr>
                  <a:t>GHTorrent</a:t>
                </a:r>
                <a:endParaRPr kumimoji="1" lang="en-US" altLang="zh-CN" sz="2000" b="1"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sp>
            <p:nvSpPr>
              <p:cNvPr id="13" name="矩形 12"/>
              <p:cNvSpPr/>
              <p:nvPr/>
            </p:nvSpPr>
            <p:spPr>
              <a:xfrm>
                <a:off x="6072425" y="5477995"/>
                <a:ext cx="3721179" cy="5107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hlinkClick r:id="rId4"/>
                  </a:rPr>
                  <a:t>https://ghtorrent.github.io/tutorial/</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a:p>
                <a:pPr>
                  <a:lnSpc>
                    <a:spcPct val="130000"/>
                  </a:lnSpc>
                </a:pPr>
                <a:r>
                  <a:rPr kumimoji="1" lang="en-US" altLang="zh-CN" sz="1100" dirty="0" err="1">
                    <a:solidFill>
                      <a:schemeClr val="tx1"/>
                    </a:solidFill>
                    <a:latin typeface="Arial" panose="020B0604020202090204" pitchFamily="34" charset="0"/>
                    <a:ea typeface="微软雅黑" panose="020B0503020204020204" pitchFamily="34" charset="-122"/>
                    <a:sym typeface="Arial" panose="020B0604020202090204" pitchFamily="34" charset="0"/>
                  </a:rPr>
                  <a:t>Github</a:t>
                </a:r>
                <a:r>
                  <a:rPr kumimoji="1" lang="zh-CN" altLang="en-US" sz="1100" dirty="0">
                    <a:solidFill>
                      <a:schemeClr val="tx1"/>
                    </a:solidFill>
                    <a:latin typeface="Arial" panose="020B0604020202090204" pitchFamily="34" charset="0"/>
                    <a:ea typeface="微软雅黑" panose="020B0503020204020204" pitchFamily="34" charset="-122"/>
                    <a:sym typeface="Arial" panose="020B0604020202090204" pitchFamily="34" charset="0"/>
                  </a:rPr>
                  <a:t>日志归档数据</a:t>
                </a:r>
                <a:endParaRPr kumimoji="1" lang="en-US" altLang="zh-CN" sz="1100" dirty="0">
                  <a:solidFill>
                    <a:schemeClr val="tx1"/>
                  </a:solidFill>
                  <a:latin typeface="Arial" panose="020B0604020202090204" pitchFamily="34" charset="0"/>
                  <a:ea typeface="微软雅黑" panose="020B0503020204020204" pitchFamily="34" charset="-122"/>
                  <a:sym typeface="Arial" panose="020B0604020202090204" pitchFamily="34" charset="0"/>
                </a:endParaRPr>
              </a:p>
            </p:txBody>
          </p:sp>
        </p:grpSp>
      </p:grpSp>
      <p:sp>
        <p:nvSpPr>
          <p:cNvPr id="2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数据集内容无法支持题目</a:t>
            </a:r>
            <a:endParaRPr lang="en-US" altLang="zh-CN" sz="4000" b="1" dirty="0">
              <a:latin typeface="+mn-lt"/>
              <a:ea typeface="+mn-ea"/>
              <a:cs typeface="+mn-cs"/>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rPr>
              <a:t>数据集格式无法直接使用</a:t>
            </a:r>
            <a:endParaRPr lang="en-US" altLang="zh-CN" sz="4000" b="1" dirty="0">
              <a:latin typeface="+mn-lt"/>
              <a:ea typeface="+mn-ea"/>
              <a:cs typeface="+mn-cs"/>
            </a:endParaRPr>
          </a:p>
        </p:txBody>
      </p:sp>
      <p:grpSp>
        <p:nvGrpSpPr>
          <p:cNvPr id="4" name="组合 3"/>
          <p:cNvGrpSpPr>
            <a:grpSpLocks noChangeAspect="1"/>
          </p:cNvGrpSpPr>
          <p:nvPr/>
        </p:nvGrpSpPr>
        <p:grpSpPr>
          <a:xfrm>
            <a:off x="0" y="1763096"/>
            <a:ext cx="12192000" cy="5094902"/>
            <a:chOff x="0" y="1763096"/>
            <a:chExt cx="12192000" cy="5094902"/>
          </a:xfrm>
        </p:grpSpPr>
        <p:sp>
          <p:nvSpPr>
            <p:cNvPr id="5" name="任意多边形: 形状 14"/>
            <p:cNvSpPr/>
            <p:nvPr/>
          </p:nvSpPr>
          <p:spPr>
            <a:xfrm>
              <a:off x="0" y="3219963"/>
              <a:ext cx="12192000" cy="3638035"/>
            </a:xfrm>
            <a:custGeom>
              <a:avLst/>
              <a:gdLst>
                <a:gd name="connsiteX0" fmla="*/ 12192000 w 12192000"/>
                <a:gd name="connsiteY0" fmla="*/ 0 h 4698833"/>
                <a:gd name="connsiteX1" fmla="*/ 12192000 w 12192000"/>
                <a:gd name="connsiteY1" fmla="*/ 4698832 h 4698833"/>
                <a:gd name="connsiteX2" fmla="*/ 0 w 12192000"/>
                <a:gd name="connsiteY2" fmla="*/ 4698833 h 4698833"/>
                <a:gd name="connsiteX3" fmla="*/ 0 w 12192000"/>
                <a:gd name="connsiteY3" fmla="*/ 2706627 h 4698833"/>
              </a:gdLst>
              <a:ahLst/>
              <a:cxnLst>
                <a:cxn ang="0">
                  <a:pos x="connsiteX0" y="connsiteY0"/>
                </a:cxn>
                <a:cxn ang="0">
                  <a:pos x="connsiteX1" y="connsiteY1"/>
                </a:cxn>
                <a:cxn ang="0">
                  <a:pos x="connsiteX2" y="connsiteY2"/>
                </a:cxn>
                <a:cxn ang="0">
                  <a:pos x="connsiteX3" y="connsiteY3"/>
                </a:cxn>
              </a:cxnLst>
              <a:rect l="l" t="t" r="r" b="b"/>
              <a:pathLst>
                <a:path w="12192000" h="4698833">
                  <a:moveTo>
                    <a:pt x="12192000" y="0"/>
                  </a:moveTo>
                  <a:lnTo>
                    <a:pt x="12192000" y="4698832"/>
                  </a:lnTo>
                  <a:lnTo>
                    <a:pt x="0" y="4698833"/>
                  </a:lnTo>
                  <a:lnTo>
                    <a:pt x="0" y="2706627"/>
                  </a:lnTo>
                  <a:close/>
                </a:path>
              </a:pathLst>
            </a:custGeom>
            <a:pattFill prst="pct5">
              <a:fgClr>
                <a:schemeClr val="tx2">
                  <a:lumMod val="20000"/>
                  <a:lumOff val="80000"/>
                </a:schemeClr>
              </a:fgClr>
              <a:bgClr>
                <a:schemeClr val="tx2">
                  <a:lumMod val="60000"/>
                  <a:lumOff val="4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7" name="组合 6"/>
            <p:cNvGrpSpPr/>
            <p:nvPr/>
          </p:nvGrpSpPr>
          <p:grpSpPr>
            <a:xfrm>
              <a:off x="660399" y="3588471"/>
              <a:ext cx="2463800" cy="2525252"/>
              <a:chOff x="660399" y="3588471"/>
              <a:chExt cx="2463800" cy="2525252"/>
            </a:xfrm>
          </p:grpSpPr>
          <p:sp>
            <p:nvSpPr>
              <p:cNvPr id="17" name="矩形: 圆角 9"/>
              <p:cNvSpPr/>
              <p:nvPr/>
            </p:nvSpPr>
            <p:spPr>
              <a:xfrm>
                <a:off x="660399" y="4081889"/>
                <a:ext cx="2463800" cy="2031834"/>
              </a:xfrm>
              <a:prstGeom prst="roundRect">
                <a:avLst>
                  <a:gd name="adj" fmla="val 9966"/>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604020202090204" pitchFamily="34" charset="0"/>
                  </a:rPr>
                  <a:t>有许多数据转换工具可以用来将不同格式的数据相互转换。例如，你可以使用</a:t>
                </a:r>
                <a:r>
                  <a:rPr lang="en-GB" altLang="zh-CN" sz="1100" b="0" i="0" dirty="0">
                    <a:solidFill>
                      <a:schemeClr val="tx1"/>
                    </a:solidFill>
                    <a:effectLst/>
                    <a:latin typeface="Arial" panose="020B0604020202090204" pitchFamily="34" charset="0"/>
                  </a:rPr>
                  <a:t>Microsoft Excel</a:t>
                </a:r>
                <a:r>
                  <a:rPr lang="zh-CN" altLang="en-US" sz="1100" b="0" i="0" dirty="0">
                    <a:solidFill>
                      <a:schemeClr val="tx1"/>
                    </a:solidFill>
                    <a:effectLst/>
                    <a:latin typeface="Arial" panose="020B0604020202090204" pitchFamily="34" charset="0"/>
                  </a:rPr>
                  <a:t>将文本文件或</a:t>
                </a:r>
                <a:r>
                  <a:rPr lang="en-GB" altLang="zh-CN" sz="1100" b="0" i="0" dirty="0">
                    <a:solidFill>
                      <a:schemeClr val="tx1"/>
                    </a:solidFill>
                    <a:effectLst/>
                    <a:latin typeface="Arial" panose="020B0604020202090204" pitchFamily="34" charset="0"/>
                  </a:rPr>
                  <a:t>CSV</a:t>
                </a:r>
                <a:r>
                  <a:rPr lang="zh-CN" altLang="en-US" sz="1100" b="0" i="0" dirty="0">
                    <a:solidFill>
                      <a:schemeClr val="tx1"/>
                    </a:solidFill>
                    <a:effectLst/>
                    <a:latin typeface="Arial" panose="020B0604020202090204" pitchFamily="34" charset="0"/>
                  </a:rPr>
                  <a:t>文件转换为</a:t>
                </a:r>
                <a:r>
                  <a:rPr lang="en-GB" altLang="zh-CN" sz="1100" b="0" i="0" dirty="0">
                    <a:solidFill>
                      <a:schemeClr val="tx1"/>
                    </a:solidFill>
                    <a:effectLst/>
                    <a:latin typeface="Arial" panose="020B0604020202090204" pitchFamily="34" charset="0"/>
                  </a:rPr>
                  <a:t>Excel</a:t>
                </a:r>
                <a:r>
                  <a:rPr lang="zh-CN" altLang="en-US" sz="1100" b="0" i="0" dirty="0">
                    <a:solidFill>
                      <a:schemeClr val="tx1"/>
                    </a:solidFill>
                    <a:effectLst/>
                    <a:latin typeface="Arial" panose="020B0604020202090204" pitchFamily="34" charset="0"/>
                  </a:rPr>
                  <a:t>格式，然后再将其导出为其他格式。</a:t>
                </a:r>
                <a:endParaRPr kumimoji="1" lang="en-US" altLang="zh-CN" sz="1100" dirty="0">
                  <a:solidFill>
                    <a:schemeClr val="tx1"/>
                  </a:solidFill>
                  <a:cs typeface="+mn-ea"/>
                  <a:sym typeface="+mn-lt"/>
                </a:endParaRPr>
              </a:p>
            </p:txBody>
          </p:sp>
          <p:sp>
            <p:nvSpPr>
              <p:cNvPr id="18" name="矩形: 圆角 15"/>
              <p:cNvSpPr/>
              <p:nvPr/>
            </p:nvSpPr>
            <p:spPr>
              <a:xfrm>
                <a:off x="999068" y="3588471"/>
                <a:ext cx="1786462" cy="39839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604020202090204" pitchFamily="34" charset="0"/>
                  </a:rPr>
                  <a:t>使用转换工具</a:t>
                </a:r>
                <a:endParaRPr kumimoji="1" lang="en-US" altLang="zh-CN" sz="1100" b="1" dirty="0">
                  <a:solidFill>
                    <a:schemeClr val="bg1"/>
                  </a:solidFill>
                  <a:cs typeface="+mn-ea"/>
                  <a:sym typeface="+mn-lt"/>
                </a:endParaRPr>
              </a:p>
            </p:txBody>
          </p:sp>
        </p:grpSp>
        <p:grpSp>
          <p:nvGrpSpPr>
            <p:cNvPr id="8" name="组合 7"/>
            <p:cNvGrpSpPr/>
            <p:nvPr/>
          </p:nvGrpSpPr>
          <p:grpSpPr>
            <a:xfrm>
              <a:off x="3458633" y="2980012"/>
              <a:ext cx="2463800" cy="2525252"/>
              <a:chOff x="660399" y="3588471"/>
              <a:chExt cx="2463800" cy="2525252"/>
            </a:xfrm>
          </p:grpSpPr>
          <p:sp>
            <p:nvSpPr>
              <p:cNvPr id="15" name="矩形: 圆角 20"/>
              <p:cNvSpPr/>
              <p:nvPr/>
            </p:nvSpPr>
            <p:spPr>
              <a:xfrm>
                <a:off x="660399" y="4081889"/>
                <a:ext cx="2463800" cy="2031834"/>
              </a:xfrm>
              <a:prstGeom prst="roundRect">
                <a:avLst>
                  <a:gd name="adj" fmla="val 9966"/>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604020202090204" pitchFamily="34" charset="0"/>
                  </a:rPr>
                  <a:t>可以在脚本中编写程序以将数据集格式转换为你需要的格式。你可以使用</a:t>
                </a:r>
                <a:r>
                  <a:rPr lang="en-GB" altLang="zh-CN" sz="1100" b="0" i="0" dirty="0">
                    <a:solidFill>
                      <a:schemeClr val="tx1"/>
                    </a:solidFill>
                    <a:effectLst/>
                    <a:latin typeface="Arial" panose="020B0604020202090204" pitchFamily="34" charset="0"/>
                  </a:rPr>
                  <a:t>Python</a:t>
                </a:r>
                <a:r>
                  <a:rPr lang="zh-CN" altLang="en-GB" sz="1100" b="0" i="0" dirty="0">
                    <a:solidFill>
                      <a:schemeClr val="tx1"/>
                    </a:solidFill>
                    <a:effectLst/>
                    <a:latin typeface="Arial" panose="020B0604020202090204" pitchFamily="34" charset="0"/>
                  </a:rPr>
                  <a:t>、</a:t>
                </a:r>
                <a:r>
                  <a:rPr lang="en-GB" altLang="zh-CN" sz="1100" b="0" i="0" dirty="0">
                    <a:solidFill>
                      <a:schemeClr val="tx1"/>
                    </a:solidFill>
                    <a:effectLst/>
                    <a:latin typeface="Arial" panose="020B0604020202090204" pitchFamily="34" charset="0"/>
                  </a:rPr>
                  <a:t>Perl</a:t>
                </a:r>
                <a:r>
                  <a:rPr lang="zh-CN" altLang="en-US" sz="1100" b="0" i="0" dirty="0">
                    <a:solidFill>
                      <a:schemeClr val="tx1"/>
                    </a:solidFill>
                    <a:effectLst/>
                    <a:latin typeface="Arial" panose="020B0604020202090204" pitchFamily="34" charset="0"/>
                  </a:rPr>
                  <a:t>或其他脚本语言编写这样的脚本。</a:t>
                </a:r>
                <a:endParaRPr kumimoji="1" lang="en-US" altLang="zh-CN" sz="1100" dirty="0">
                  <a:solidFill>
                    <a:schemeClr val="tx1"/>
                  </a:solidFill>
                  <a:cs typeface="+mn-ea"/>
                  <a:sym typeface="+mn-lt"/>
                </a:endParaRPr>
              </a:p>
            </p:txBody>
          </p:sp>
          <p:sp>
            <p:nvSpPr>
              <p:cNvPr id="16" name="矩形: 圆角 21"/>
              <p:cNvSpPr/>
              <p:nvPr/>
            </p:nvSpPr>
            <p:spPr>
              <a:xfrm>
                <a:off x="999068" y="3588471"/>
                <a:ext cx="1786462" cy="39839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604020202090204" pitchFamily="34" charset="0"/>
                  </a:rPr>
                  <a:t>编写脚本</a:t>
                </a:r>
                <a:endParaRPr kumimoji="1" lang="en-US" altLang="zh-CN" sz="1100" b="1" dirty="0">
                  <a:solidFill>
                    <a:schemeClr val="bg1"/>
                  </a:solidFill>
                  <a:cs typeface="+mn-ea"/>
                  <a:sym typeface="+mn-lt"/>
                </a:endParaRPr>
              </a:p>
            </p:txBody>
          </p:sp>
        </p:grpSp>
        <p:grpSp>
          <p:nvGrpSpPr>
            <p:cNvPr id="9" name="组合 8"/>
            <p:cNvGrpSpPr/>
            <p:nvPr/>
          </p:nvGrpSpPr>
          <p:grpSpPr>
            <a:xfrm>
              <a:off x="6256867" y="2371554"/>
              <a:ext cx="2463800" cy="2525252"/>
              <a:chOff x="660399" y="3588471"/>
              <a:chExt cx="2463800" cy="2525252"/>
            </a:xfrm>
          </p:grpSpPr>
          <p:sp>
            <p:nvSpPr>
              <p:cNvPr id="13" name="矩形: 圆角 23"/>
              <p:cNvSpPr/>
              <p:nvPr/>
            </p:nvSpPr>
            <p:spPr>
              <a:xfrm>
                <a:off x="660399" y="4081889"/>
                <a:ext cx="2463800" cy="2031834"/>
              </a:xfrm>
              <a:prstGeom prst="roundRect">
                <a:avLst>
                  <a:gd name="adj" fmla="val 9966"/>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604020202090204" pitchFamily="34" charset="0"/>
                  </a:rPr>
                  <a:t>有很多开源工具可以用来处理和转换数据集，例如，数据清洗工具</a:t>
                </a:r>
                <a:r>
                  <a:rPr lang="en-GB" altLang="zh-CN" sz="1100" b="0" i="0" dirty="0" err="1">
                    <a:solidFill>
                      <a:schemeClr val="tx1"/>
                    </a:solidFill>
                    <a:effectLst/>
                    <a:latin typeface="Arial" panose="020B0604020202090204" pitchFamily="34" charset="0"/>
                  </a:rPr>
                  <a:t>OpenRefine</a:t>
                </a:r>
                <a:r>
                  <a:rPr lang="zh-CN" altLang="en-US" sz="1100" b="0" i="0" dirty="0">
                    <a:solidFill>
                      <a:schemeClr val="tx1"/>
                    </a:solidFill>
                    <a:effectLst/>
                    <a:latin typeface="Arial" panose="020B0604020202090204" pitchFamily="34" charset="0"/>
                  </a:rPr>
                  <a:t>可以用来清洗和规格化数据集，数据转换和格式化工具</a:t>
                </a:r>
                <a:r>
                  <a:rPr lang="en-GB" altLang="zh-CN" sz="1100" b="0" i="0" dirty="0">
                    <a:solidFill>
                      <a:schemeClr val="tx1"/>
                    </a:solidFill>
                    <a:effectLst/>
                    <a:latin typeface="Arial" panose="020B0604020202090204" pitchFamily="34" charset="0"/>
                  </a:rPr>
                  <a:t>Apache Camel</a:t>
                </a:r>
                <a:r>
                  <a:rPr lang="zh-CN" altLang="en-US" sz="1100" b="0" i="0" dirty="0">
                    <a:solidFill>
                      <a:schemeClr val="tx1"/>
                    </a:solidFill>
                    <a:effectLst/>
                    <a:latin typeface="Arial" panose="020B0604020202090204" pitchFamily="34" charset="0"/>
                  </a:rPr>
                  <a:t>可以用来将不同的数据格式相互转换等。</a:t>
                </a:r>
                <a:endParaRPr kumimoji="1" lang="en-US" altLang="zh-CN" sz="1100" dirty="0">
                  <a:solidFill>
                    <a:schemeClr val="tx1"/>
                  </a:solidFill>
                  <a:cs typeface="+mn-ea"/>
                  <a:sym typeface="+mn-lt"/>
                </a:endParaRPr>
              </a:p>
            </p:txBody>
          </p:sp>
          <p:sp>
            <p:nvSpPr>
              <p:cNvPr id="14" name="矩形: 圆角 24"/>
              <p:cNvSpPr/>
              <p:nvPr/>
            </p:nvSpPr>
            <p:spPr>
              <a:xfrm>
                <a:off x="999068" y="3588471"/>
                <a:ext cx="1786462" cy="39839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604020202090204" pitchFamily="34" charset="0"/>
                  </a:rPr>
                  <a:t>使用开源工具</a:t>
                </a:r>
                <a:endParaRPr kumimoji="1" lang="en-US" altLang="zh-CN" sz="1100" b="1" dirty="0">
                  <a:solidFill>
                    <a:schemeClr val="bg1"/>
                  </a:solidFill>
                  <a:cs typeface="+mn-ea"/>
                  <a:sym typeface="+mn-lt"/>
                </a:endParaRPr>
              </a:p>
            </p:txBody>
          </p:sp>
        </p:grpSp>
        <p:grpSp>
          <p:nvGrpSpPr>
            <p:cNvPr id="10" name="组合 9"/>
            <p:cNvGrpSpPr/>
            <p:nvPr/>
          </p:nvGrpSpPr>
          <p:grpSpPr>
            <a:xfrm>
              <a:off x="9055100" y="1763096"/>
              <a:ext cx="2463800" cy="2525252"/>
              <a:chOff x="660399" y="3588471"/>
              <a:chExt cx="2463800" cy="2525252"/>
            </a:xfrm>
          </p:grpSpPr>
          <p:sp>
            <p:nvSpPr>
              <p:cNvPr id="11" name="矩形: 圆角 26"/>
              <p:cNvSpPr/>
              <p:nvPr/>
            </p:nvSpPr>
            <p:spPr>
              <a:xfrm>
                <a:off x="660399" y="4081889"/>
                <a:ext cx="2463800" cy="2031834"/>
              </a:xfrm>
              <a:prstGeom prst="roundRect">
                <a:avLst>
                  <a:gd name="adj" fmla="val 9966"/>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604020202090204" pitchFamily="34" charset="0"/>
                  </a:rPr>
                  <a:t>数据提供者可以帮助你将数据转换为你需要的格式。你可以询问数据提供者是否提供类似于</a:t>
                </a:r>
                <a:r>
                  <a:rPr lang="en-GB" altLang="zh-CN" sz="1100" b="0" i="0" dirty="0">
                    <a:solidFill>
                      <a:schemeClr val="tx1"/>
                    </a:solidFill>
                    <a:effectLst/>
                    <a:latin typeface="Arial" panose="020B0604020202090204" pitchFamily="34" charset="0"/>
                  </a:rPr>
                  <a:t>API</a:t>
                </a:r>
                <a:r>
                  <a:rPr lang="zh-CN" altLang="en-US" sz="1100" b="0" i="0" dirty="0">
                    <a:solidFill>
                      <a:schemeClr val="tx1"/>
                    </a:solidFill>
                    <a:effectLst/>
                    <a:latin typeface="Arial" panose="020B0604020202090204" pitchFamily="34" charset="0"/>
                  </a:rPr>
                  <a:t>的服务或其他转换工具。</a:t>
                </a:r>
                <a:endParaRPr kumimoji="1" lang="en-US" altLang="zh-CN" sz="1100" dirty="0">
                  <a:solidFill>
                    <a:schemeClr val="tx1"/>
                  </a:solidFill>
                  <a:cs typeface="+mn-ea"/>
                  <a:sym typeface="+mn-lt"/>
                </a:endParaRPr>
              </a:p>
            </p:txBody>
          </p:sp>
          <p:sp>
            <p:nvSpPr>
              <p:cNvPr id="12" name="矩形: 圆角 27"/>
              <p:cNvSpPr/>
              <p:nvPr/>
            </p:nvSpPr>
            <p:spPr>
              <a:xfrm>
                <a:off x="999068" y="3588471"/>
                <a:ext cx="1786462" cy="39839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604020202090204" pitchFamily="34" charset="0"/>
                  </a:rPr>
                  <a:t>联系数据提供者</a:t>
                </a:r>
                <a:endParaRPr kumimoji="1" lang="en-US" altLang="zh-CN" sz="1100" b="1" dirty="0">
                  <a:solidFill>
                    <a:schemeClr val="bg1"/>
                  </a:solidFill>
                  <a:cs typeface="+mn-ea"/>
                  <a:sym typeface="+mn-lt"/>
                </a:endParaRPr>
              </a:p>
            </p:txBody>
          </p:sp>
        </p:gr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115983" y="1277511"/>
            <a:ext cx="5284018" cy="4620178"/>
            <a:chOff x="5115983" y="1277511"/>
            <a:chExt cx="5284018" cy="4620178"/>
          </a:xfrm>
        </p:grpSpPr>
        <p:sp>
          <p:nvSpPr>
            <p:cNvPr id="12" name="文本框 11"/>
            <p:cNvSpPr txBox="1"/>
            <p:nvPr/>
          </p:nvSpPr>
          <p:spPr>
            <a:xfrm>
              <a:off x="5115983" y="1277511"/>
              <a:ext cx="5057927" cy="523220"/>
            </a:xfrm>
            <a:prstGeom prst="rect">
              <a:avLst/>
            </a:prstGeom>
            <a:noFill/>
            <a:ln>
              <a:noFill/>
            </a:ln>
          </p:spPr>
          <p:txBody>
            <a:bodyPr wrap="square" lIns="91440" tIns="45720" rIns="91440" bIns="45720" anchor="ctr" anchorCtr="0">
              <a:spAutoFit/>
            </a:bodyPr>
            <a:lstStyle/>
            <a:p>
              <a:pPr>
                <a:buSzPct val="25000"/>
              </a:pPr>
              <a:r>
                <a:rPr lang="zh-CN" altLang="en-US" sz="2800" b="1" dirty="0">
                  <a:solidFill>
                    <a:schemeClr val="accent1"/>
                  </a:solidFill>
                </a:rPr>
                <a:t>构建网络结构</a:t>
              </a:r>
              <a:endParaRPr lang="en-US" altLang="zh-CN" sz="2800" b="1" dirty="0">
                <a:solidFill>
                  <a:schemeClr val="accent1"/>
                </a:solidFill>
              </a:endParaRPr>
            </a:p>
          </p:txBody>
        </p:sp>
        <p:grpSp>
          <p:nvGrpSpPr>
            <p:cNvPr id="14" name="组合 13"/>
            <p:cNvGrpSpPr/>
            <p:nvPr/>
          </p:nvGrpSpPr>
          <p:grpSpPr>
            <a:xfrm>
              <a:off x="5789825" y="3374269"/>
              <a:ext cx="4610176" cy="2523420"/>
              <a:chOff x="5789825" y="3374269"/>
              <a:chExt cx="4610176" cy="2523420"/>
            </a:xfrm>
          </p:grpSpPr>
          <p:grpSp>
            <p:nvGrpSpPr>
              <p:cNvPr id="15" name="组合 14"/>
              <p:cNvGrpSpPr/>
              <p:nvPr/>
            </p:nvGrpSpPr>
            <p:grpSpPr>
              <a:xfrm>
                <a:off x="5789825" y="3374269"/>
                <a:ext cx="2121824" cy="1181542"/>
                <a:chOff x="5412453" y="3374269"/>
                <a:chExt cx="2121824" cy="1181542"/>
              </a:xfrm>
            </p:grpSpPr>
            <p:sp>
              <p:nvSpPr>
                <p:cNvPr id="28" name="圆角矩形 27"/>
                <p:cNvSpPr/>
                <p:nvPr/>
              </p:nvSpPr>
              <p:spPr>
                <a:xfrm>
                  <a:off x="5484897" y="3574070"/>
                  <a:ext cx="1169136" cy="104774"/>
                </a:xfrm>
                <a:prstGeom prst="roundRect">
                  <a:avLst>
                    <a:gd name="adj" fmla="val 50000"/>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tx1"/>
                    </a:solidFill>
                  </a:endParaRPr>
                </a:p>
              </p:txBody>
            </p:sp>
            <p:sp>
              <p:nvSpPr>
                <p:cNvPr id="29" name="文本框 28"/>
                <p:cNvSpPr txBox="1"/>
                <p:nvPr/>
              </p:nvSpPr>
              <p:spPr>
                <a:xfrm>
                  <a:off x="5412455" y="3374269"/>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604020202090204" pitchFamily="34" charset="0"/>
                    </a:rPr>
                    <a:t>拼接</a:t>
                  </a:r>
                  <a:endParaRPr lang="en-US" altLang="zh-CN" sz="1800" b="1" dirty="0">
                    <a:solidFill>
                      <a:schemeClr val="tx1"/>
                    </a:solidFill>
                  </a:endParaRPr>
                </a:p>
              </p:txBody>
            </p:sp>
            <p:sp>
              <p:nvSpPr>
                <p:cNvPr id="30" name="矩形 29"/>
                <p:cNvSpPr/>
                <p:nvPr/>
              </p:nvSpPr>
              <p:spPr>
                <a:xfrm flipH="1">
                  <a:off x="5412453" y="3743601"/>
                  <a:ext cx="2121822" cy="812210"/>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604020202090204" pitchFamily="34" charset="0"/>
                    </a:rPr>
                    <a:t>将数据集合并成一个更大的数据集。如果数据集具有相同的列名和数据类型，这非常容易实现。否则，你可能需要先对两个数据集的结构进行标准化，然后才能将它们合并。</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6" name="组合 15"/>
              <p:cNvGrpSpPr/>
              <p:nvPr/>
            </p:nvGrpSpPr>
            <p:grpSpPr>
              <a:xfrm>
                <a:off x="8278177" y="3374269"/>
                <a:ext cx="2121824" cy="1181542"/>
                <a:chOff x="8045948" y="3374269"/>
                <a:chExt cx="2121824" cy="1181542"/>
              </a:xfrm>
            </p:grpSpPr>
            <p:sp>
              <p:nvSpPr>
                <p:cNvPr id="25" name="圆角矩形 24"/>
                <p:cNvSpPr/>
                <p:nvPr/>
              </p:nvSpPr>
              <p:spPr>
                <a:xfrm>
                  <a:off x="8118392" y="3574070"/>
                  <a:ext cx="1169136" cy="104774"/>
                </a:xfrm>
                <a:prstGeom prst="roundRect">
                  <a:avLst>
                    <a:gd name="adj" fmla="val 50000"/>
                  </a:avLst>
                </a:prstGeom>
                <a:solidFill>
                  <a:schemeClr val="accent5"/>
                </a:solidFill>
                <a:ln w="12700" cap="rnd">
                  <a:noFill/>
                  <a:prstDash val="solid"/>
                  <a:rou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6" name="文本框 25"/>
                <p:cNvSpPr txBox="1"/>
                <p:nvPr/>
              </p:nvSpPr>
              <p:spPr>
                <a:xfrm>
                  <a:off x="8045950" y="3374269"/>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604020202090204" pitchFamily="34" charset="0"/>
                    </a:rPr>
                    <a:t>数据转换</a:t>
                  </a:r>
                  <a:endParaRPr lang="en-US" altLang="zh-CN" sz="1800" b="1" dirty="0">
                    <a:solidFill>
                      <a:schemeClr val="tx1"/>
                    </a:solidFill>
                  </a:endParaRPr>
                </a:p>
              </p:txBody>
            </p:sp>
            <p:sp>
              <p:nvSpPr>
                <p:cNvPr id="27" name="矩形 26"/>
                <p:cNvSpPr/>
                <p:nvPr/>
              </p:nvSpPr>
              <p:spPr>
                <a:xfrm flipH="1">
                  <a:off x="8045948" y="3743601"/>
                  <a:ext cx="2121822" cy="812210"/>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604020202090204" pitchFamily="34" charset="0"/>
                    </a:rPr>
                    <a:t>将数据集转换为另一种数据结构，这需要对数据进行一些修改。例如，你可能需要将数据集转换为扁平的结构，或者将多个数据集转换为键值对。</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7" name="组合 16"/>
              <p:cNvGrpSpPr/>
              <p:nvPr/>
            </p:nvGrpSpPr>
            <p:grpSpPr>
              <a:xfrm>
                <a:off x="5789825" y="4536226"/>
                <a:ext cx="2121824" cy="996876"/>
                <a:chOff x="5412453" y="4536226"/>
                <a:chExt cx="2121824" cy="996876"/>
              </a:xfrm>
            </p:grpSpPr>
            <p:sp>
              <p:nvSpPr>
                <p:cNvPr id="22" name="圆角矩形 21"/>
                <p:cNvSpPr/>
                <p:nvPr/>
              </p:nvSpPr>
              <p:spPr>
                <a:xfrm>
                  <a:off x="5484897" y="4736027"/>
                  <a:ext cx="1169136" cy="104774"/>
                </a:xfrm>
                <a:prstGeom prst="roundRect">
                  <a:avLst>
                    <a:gd name="adj" fmla="val 50000"/>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3" name="文本框 22"/>
                <p:cNvSpPr txBox="1"/>
                <p:nvPr/>
              </p:nvSpPr>
              <p:spPr>
                <a:xfrm>
                  <a:off x="5412455" y="4536226"/>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604020202090204" pitchFamily="34" charset="0"/>
                    </a:rPr>
                    <a:t>数据映射</a:t>
                  </a:r>
                  <a:endParaRPr lang="en-US" altLang="zh-CN" sz="1800" b="1" dirty="0">
                    <a:solidFill>
                      <a:schemeClr val="tx1"/>
                    </a:solidFill>
                  </a:endParaRPr>
                </a:p>
              </p:txBody>
            </p:sp>
            <p:sp>
              <p:nvSpPr>
                <p:cNvPr id="24" name="矩形 23"/>
                <p:cNvSpPr/>
                <p:nvPr/>
              </p:nvSpPr>
              <p:spPr>
                <a:xfrm flipH="1">
                  <a:off x="5412453" y="4905558"/>
                  <a:ext cx="2121822" cy="627544"/>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604020202090204" pitchFamily="34" charset="0"/>
                    </a:rPr>
                    <a:t>将每个数据集中的值映射到新的数据结构中。这通常需要编写一些逻辑来处理映射中涉及到的变量和条件。</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8" name="组合 17"/>
              <p:cNvGrpSpPr/>
              <p:nvPr/>
            </p:nvGrpSpPr>
            <p:grpSpPr>
              <a:xfrm>
                <a:off x="8278177" y="4536226"/>
                <a:ext cx="2121824" cy="1361463"/>
                <a:chOff x="8045948" y="4536226"/>
                <a:chExt cx="2121824" cy="1361463"/>
              </a:xfrm>
            </p:grpSpPr>
            <p:sp>
              <p:nvSpPr>
                <p:cNvPr id="19" name="圆角矩形 18"/>
                <p:cNvSpPr/>
                <p:nvPr/>
              </p:nvSpPr>
              <p:spPr>
                <a:xfrm>
                  <a:off x="8118392" y="4736027"/>
                  <a:ext cx="1169136" cy="104774"/>
                </a:xfrm>
                <a:prstGeom prst="roundRect">
                  <a:avLst>
                    <a:gd name="adj" fmla="val 50000"/>
                  </a:avLst>
                </a:prstGeom>
                <a:solidFill>
                  <a:schemeClr val="accent6"/>
                </a:solidFill>
                <a:ln w="12700" cap="rnd">
                  <a:no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0" name="文本框 19"/>
                <p:cNvSpPr txBox="1"/>
                <p:nvPr/>
              </p:nvSpPr>
              <p:spPr>
                <a:xfrm>
                  <a:off x="8045950" y="4536226"/>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604020202090204" pitchFamily="34" charset="0"/>
                    </a:rPr>
                    <a:t>数据规范化</a:t>
                  </a:r>
                  <a:endParaRPr lang="en-US" altLang="zh-CN" sz="1800" b="1" dirty="0">
                    <a:solidFill>
                      <a:schemeClr val="tx1"/>
                    </a:solidFill>
                  </a:endParaRPr>
                </a:p>
              </p:txBody>
            </p:sp>
            <p:sp>
              <p:nvSpPr>
                <p:cNvPr id="21" name="矩形 20"/>
                <p:cNvSpPr/>
                <p:nvPr/>
              </p:nvSpPr>
              <p:spPr>
                <a:xfrm flipH="1">
                  <a:off x="8045948" y="4905558"/>
                  <a:ext cx="2121822" cy="992131"/>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1000" b="0" i="0" dirty="0">
                      <a:solidFill>
                        <a:schemeClr val="tx1"/>
                      </a:solidFill>
                      <a:effectLst/>
                      <a:latin typeface="Arial" panose="020B0604020202090204" pitchFamily="34" charset="0"/>
                    </a:rPr>
                    <a:t>将数据集标准化为一致的格式。例如，将所有日期转换为同一格式或将所有字符串大小写转换为相同形式。</a:t>
                  </a:r>
                  <a:endParaRPr kumimoji="0" lang="en-US" altLang="zh-CN" sz="1000" b="0" i="0" u="none" strike="noStrike" kern="1200" cap="none" spc="0" normalizeH="0" baseline="0" noProof="0" dirty="0">
                    <a:ln>
                      <a:noFill/>
                    </a:ln>
                    <a:solidFill>
                      <a:schemeClr val="tx1"/>
                    </a:solidFill>
                    <a:effectLst/>
                    <a:uLnTx/>
                    <a:uFillTx/>
                  </a:endParaRPr>
                </a:p>
              </p:txBody>
            </p:sp>
          </p:grpSp>
        </p:grpSp>
      </p:grpSp>
      <p:grpSp>
        <p:nvGrpSpPr>
          <p:cNvPr id="6" name="组合 5"/>
          <p:cNvGrpSpPr/>
          <p:nvPr/>
        </p:nvGrpSpPr>
        <p:grpSpPr>
          <a:xfrm>
            <a:off x="10761061" y="0"/>
            <a:ext cx="268888" cy="1392388"/>
            <a:chOff x="10761061" y="0"/>
            <a:chExt cx="268888" cy="1392388"/>
          </a:xfrm>
        </p:grpSpPr>
        <p:sp>
          <p:nvSpPr>
            <p:cNvPr id="10" name="椭圆 9"/>
            <p:cNvSpPr/>
            <p:nvPr/>
          </p:nvSpPr>
          <p:spPr>
            <a:xfrm>
              <a:off x="10761061" y="1123500"/>
              <a:ext cx="268888" cy="268888"/>
            </a:xfrm>
            <a:prstGeom prst="ellipse">
              <a:avLst/>
            </a:prstGeom>
            <a:solidFill>
              <a:schemeClr val="tx1">
                <a:alpha val="15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dirty="0">
                <a:solidFill>
                  <a:schemeClr val="tx1"/>
                </a:solidFill>
              </a:endParaRPr>
            </a:p>
          </p:txBody>
        </p:sp>
        <p:cxnSp>
          <p:nvCxnSpPr>
            <p:cNvPr id="11" name="直接连接符 46"/>
            <p:cNvCxnSpPr/>
            <p:nvPr/>
          </p:nvCxnSpPr>
          <p:spPr>
            <a:xfrm>
              <a:off x="10895505" y="0"/>
              <a:ext cx="0" cy="1028700"/>
            </a:xfrm>
            <a:prstGeom prst="line">
              <a:avLst/>
            </a:prstGeom>
            <a:noFill/>
            <a:ln w="9525">
              <a:solidFill>
                <a:schemeClr val="tx1">
                  <a:lumMod val="25000"/>
                  <a:lumOff val="75000"/>
                  <a:alpha val="50000"/>
                </a:schemeClr>
              </a:solidFill>
              <a:tailEnd type="arrow" w="med" len="med"/>
            </a:ln>
          </p:spPr>
          <p:style>
            <a:lnRef idx="2">
              <a:schemeClr val="accent1">
                <a:shade val="50000"/>
              </a:schemeClr>
            </a:lnRef>
            <a:fillRef idx="1">
              <a:schemeClr val="accent1"/>
            </a:fillRef>
            <a:effectRef idx="0">
              <a:schemeClr val="accent1"/>
            </a:effectRef>
            <a:fontRef idx="minor">
              <a:schemeClr val="lt1"/>
            </a:fontRef>
          </p:style>
        </p:cxnSp>
      </p:grpSp>
      <p:pic>
        <p:nvPicPr>
          <p:cNvPr id="32" name="图片 3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528" y="859737"/>
            <a:ext cx="4095144" cy="3732028"/>
          </a:xfrm>
          <a:prstGeom prst="rect">
            <a:avLst/>
          </a:prstGeom>
        </p:spPr>
      </p:pic>
      <p:sp>
        <p:nvSpPr>
          <p:cNvPr id="3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数据集数据结构不匹配</a:t>
            </a:r>
            <a:endParaRPr lang="en-US" altLang="zh-CN" sz="4000" b="1" dirty="0">
              <a:latin typeface="+mn-lt"/>
              <a:ea typeface="+mn-ea"/>
              <a:cs typeface="+mn-cs"/>
            </a:endParaRPr>
          </a:p>
        </p:txBody>
      </p:sp>
      <p:pic>
        <p:nvPicPr>
          <p:cNvPr id="35" name="图片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570" y="4433866"/>
            <a:ext cx="4615455" cy="1935513"/>
          </a:xfrm>
          <a:prstGeom prst="rect">
            <a:avLst/>
          </a:prstGeom>
        </p:spPr>
      </p:pic>
      <p:pic>
        <p:nvPicPr>
          <p:cNvPr id="36" name="图片 35"/>
          <p:cNvPicPr>
            <a:picLocks noChangeAspect="1"/>
          </p:cNvPicPr>
          <p:nvPr/>
        </p:nvPicPr>
        <p:blipFill>
          <a:blip r:embed="rId3"/>
          <a:stretch>
            <a:fillRect/>
          </a:stretch>
        </p:blipFill>
        <p:spPr>
          <a:xfrm>
            <a:off x="7433551" y="1155818"/>
            <a:ext cx="3811074" cy="2162589"/>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90021" y="697003"/>
            <a:ext cx="10897865" cy="6160997"/>
            <a:chOff x="690021" y="697003"/>
            <a:chExt cx="10897865" cy="6160997"/>
          </a:xfrm>
        </p:grpSpPr>
        <p:grpSp>
          <p:nvGrpSpPr>
            <p:cNvPr id="5" name="îslide"/>
            <p:cNvGrpSpPr/>
            <p:nvPr/>
          </p:nvGrpSpPr>
          <p:grpSpPr>
            <a:xfrm flipH="1">
              <a:off x="769444" y="697003"/>
              <a:ext cx="3647659" cy="3148366"/>
              <a:chOff x="3886200" y="1833563"/>
              <a:chExt cx="3490913" cy="3013075"/>
            </a:xfrm>
          </p:grpSpPr>
          <p:sp>
            <p:nvSpPr>
              <p:cNvPr id="46" name="îS1íḑè"/>
              <p:cNvSpPr/>
              <p:nvPr/>
            </p:nvSpPr>
            <p:spPr bwMode="auto">
              <a:xfrm>
                <a:off x="6683375" y="4140201"/>
                <a:ext cx="400050" cy="495300"/>
              </a:xfrm>
              <a:custGeom>
                <a:avLst/>
                <a:gdLst>
                  <a:gd name="T0" fmla="*/ 76 w 252"/>
                  <a:gd name="T1" fmla="*/ 0 h 312"/>
                  <a:gd name="T2" fmla="*/ 0 w 252"/>
                  <a:gd name="T3" fmla="*/ 267 h 312"/>
                  <a:gd name="T4" fmla="*/ 185 w 252"/>
                  <a:gd name="T5" fmla="*/ 312 h 312"/>
                  <a:gd name="T6" fmla="*/ 252 w 252"/>
                  <a:gd name="T7" fmla="*/ 46 h 312"/>
                  <a:gd name="T8" fmla="*/ 76 w 252"/>
                  <a:gd name="T9" fmla="*/ 0 h 312"/>
                </a:gdLst>
                <a:ahLst/>
                <a:cxnLst>
                  <a:cxn ang="0">
                    <a:pos x="T0" y="T1"/>
                  </a:cxn>
                  <a:cxn ang="0">
                    <a:pos x="T2" y="T3"/>
                  </a:cxn>
                  <a:cxn ang="0">
                    <a:pos x="T4" y="T5"/>
                  </a:cxn>
                  <a:cxn ang="0">
                    <a:pos x="T6" y="T7"/>
                  </a:cxn>
                  <a:cxn ang="0">
                    <a:pos x="T8" y="T9"/>
                  </a:cxn>
                </a:cxnLst>
                <a:rect l="0" t="0" r="r" b="b"/>
                <a:pathLst>
                  <a:path w="252" h="312">
                    <a:moveTo>
                      <a:pt x="76" y="0"/>
                    </a:moveTo>
                    <a:lnTo>
                      <a:pt x="0" y="267"/>
                    </a:lnTo>
                    <a:lnTo>
                      <a:pt x="185" y="312"/>
                    </a:lnTo>
                    <a:lnTo>
                      <a:pt x="252" y="46"/>
                    </a:lnTo>
                    <a:lnTo>
                      <a:pt x="76" y="0"/>
                    </a:lnTo>
                    <a:close/>
                  </a:path>
                </a:pathLst>
              </a:custGeom>
              <a:solidFill>
                <a:srgbClr val="1515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ïŝľîďé"/>
              <p:cNvSpPr/>
              <p:nvPr/>
            </p:nvSpPr>
            <p:spPr bwMode="auto">
              <a:xfrm>
                <a:off x="6738938" y="4140201"/>
                <a:ext cx="344488" cy="311150"/>
              </a:xfrm>
              <a:custGeom>
                <a:avLst/>
                <a:gdLst>
                  <a:gd name="T0" fmla="*/ 178 w 217"/>
                  <a:gd name="T1" fmla="*/ 196 h 196"/>
                  <a:gd name="T2" fmla="*/ 217 w 217"/>
                  <a:gd name="T3" fmla="*/ 46 h 196"/>
                  <a:gd name="T4" fmla="*/ 41 w 217"/>
                  <a:gd name="T5" fmla="*/ 0 h 196"/>
                  <a:gd name="T6" fmla="*/ 0 w 217"/>
                  <a:gd name="T7" fmla="*/ 143 h 196"/>
                  <a:gd name="T8" fmla="*/ 178 w 217"/>
                  <a:gd name="T9" fmla="*/ 196 h 196"/>
                </a:gdLst>
                <a:ahLst/>
                <a:cxnLst>
                  <a:cxn ang="0">
                    <a:pos x="T0" y="T1"/>
                  </a:cxn>
                  <a:cxn ang="0">
                    <a:pos x="T2" y="T3"/>
                  </a:cxn>
                  <a:cxn ang="0">
                    <a:pos x="T4" y="T5"/>
                  </a:cxn>
                  <a:cxn ang="0">
                    <a:pos x="T6" y="T7"/>
                  </a:cxn>
                  <a:cxn ang="0">
                    <a:pos x="T8" y="T9"/>
                  </a:cxn>
                </a:cxnLst>
                <a:rect l="0" t="0" r="r" b="b"/>
                <a:pathLst>
                  <a:path w="217" h="196">
                    <a:moveTo>
                      <a:pt x="178" y="196"/>
                    </a:moveTo>
                    <a:lnTo>
                      <a:pt x="217" y="46"/>
                    </a:lnTo>
                    <a:lnTo>
                      <a:pt x="41" y="0"/>
                    </a:lnTo>
                    <a:lnTo>
                      <a:pt x="0" y="143"/>
                    </a:lnTo>
                    <a:lnTo>
                      <a:pt x="178" y="196"/>
                    </a:lnTo>
                    <a:close/>
                  </a:path>
                </a:pathLst>
              </a:custGeom>
              <a:solidFill>
                <a:srgbClr val="3A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ïślïḍè"/>
              <p:cNvSpPr/>
              <p:nvPr/>
            </p:nvSpPr>
            <p:spPr bwMode="auto">
              <a:xfrm>
                <a:off x="6973888" y="4213226"/>
                <a:ext cx="403225" cy="490538"/>
              </a:xfrm>
              <a:custGeom>
                <a:avLst/>
                <a:gdLst>
                  <a:gd name="T0" fmla="*/ 0 w 107"/>
                  <a:gd name="T1" fmla="*/ 112 h 130"/>
                  <a:gd name="T2" fmla="*/ 31 w 107"/>
                  <a:gd name="T3" fmla="*/ 123 h 130"/>
                  <a:gd name="T4" fmla="*/ 93 w 107"/>
                  <a:gd name="T5" fmla="*/ 104 h 130"/>
                  <a:gd name="T6" fmla="*/ 93 w 107"/>
                  <a:gd name="T7" fmla="*/ 104 h 130"/>
                  <a:gd name="T8" fmla="*/ 105 w 107"/>
                  <a:gd name="T9" fmla="*/ 61 h 130"/>
                  <a:gd name="T10" fmla="*/ 104 w 107"/>
                  <a:gd name="T11" fmla="*/ 58 h 130"/>
                  <a:gd name="T12" fmla="*/ 66 w 107"/>
                  <a:gd name="T13" fmla="*/ 12 h 130"/>
                  <a:gd name="T14" fmla="*/ 28 w 107"/>
                  <a:gd name="T15" fmla="*/ 0 h 130"/>
                  <a:gd name="T16" fmla="*/ 0 w 107"/>
                  <a:gd name="T17"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30">
                    <a:moveTo>
                      <a:pt x="0" y="112"/>
                    </a:moveTo>
                    <a:cubicBezTo>
                      <a:pt x="31" y="123"/>
                      <a:pt x="31" y="123"/>
                      <a:pt x="31" y="123"/>
                    </a:cubicBezTo>
                    <a:cubicBezTo>
                      <a:pt x="53" y="130"/>
                      <a:pt x="78" y="123"/>
                      <a:pt x="93" y="104"/>
                    </a:cubicBezTo>
                    <a:cubicBezTo>
                      <a:pt x="93" y="104"/>
                      <a:pt x="93" y="104"/>
                      <a:pt x="93" y="104"/>
                    </a:cubicBezTo>
                    <a:cubicBezTo>
                      <a:pt x="103" y="92"/>
                      <a:pt x="107" y="77"/>
                      <a:pt x="105" y="61"/>
                    </a:cubicBezTo>
                    <a:cubicBezTo>
                      <a:pt x="104" y="58"/>
                      <a:pt x="104" y="58"/>
                      <a:pt x="104" y="58"/>
                    </a:cubicBezTo>
                    <a:cubicBezTo>
                      <a:pt x="102" y="37"/>
                      <a:pt x="87" y="19"/>
                      <a:pt x="66" y="12"/>
                    </a:cubicBezTo>
                    <a:cubicBezTo>
                      <a:pt x="28" y="0"/>
                      <a:pt x="28" y="0"/>
                      <a:pt x="28" y="0"/>
                    </a:cubicBezTo>
                    <a:lnTo>
                      <a:pt x="0" y="112"/>
                    </a:lnTo>
                    <a:close/>
                  </a:path>
                </a:pathLst>
              </a:custGeom>
              <a:solidFill>
                <a:srgbClr val="EC51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iśļîḑe"/>
              <p:cNvSpPr/>
              <p:nvPr/>
            </p:nvSpPr>
            <p:spPr bwMode="auto">
              <a:xfrm>
                <a:off x="4841875" y="4175126"/>
                <a:ext cx="180975" cy="207963"/>
              </a:xfrm>
              <a:custGeom>
                <a:avLst/>
                <a:gdLst>
                  <a:gd name="T0" fmla="*/ 22 w 48"/>
                  <a:gd name="T1" fmla="*/ 0 h 55"/>
                  <a:gd name="T2" fmla="*/ 0 w 48"/>
                  <a:gd name="T3" fmla="*/ 15 h 55"/>
                  <a:gd name="T4" fmla="*/ 1 w 48"/>
                  <a:gd name="T5" fmla="*/ 28 h 55"/>
                  <a:gd name="T6" fmla="*/ 9 w 48"/>
                  <a:gd name="T7" fmla="*/ 45 h 55"/>
                  <a:gd name="T8" fmla="*/ 21 w 48"/>
                  <a:gd name="T9" fmla="*/ 55 h 55"/>
                  <a:gd name="T10" fmla="*/ 48 w 48"/>
                  <a:gd name="T11" fmla="*/ 42 h 55"/>
                  <a:gd name="T12" fmla="*/ 22 w 4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48" h="55">
                    <a:moveTo>
                      <a:pt x="22" y="0"/>
                    </a:moveTo>
                    <a:cubicBezTo>
                      <a:pt x="0" y="15"/>
                      <a:pt x="0" y="15"/>
                      <a:pt x="0" y="15"/>
                    </a:cubicBezTo>
                    <a:cubicBezTo>
                      <a:pt x="1" y="28"/>
                      <a:pt x="1" y="28"/>
                      <a:pt x="1" y="28"/>
                    </a:cubicBezTo>
                    <a:cubicBezTo>
                      <a:pt x="2" y="35"/>
                      <a:pt x="5" y="41"/>
                      <a:pt x="9" y="45"/>
                    </a:cubicBezTo>
                    <a:cubicBezTo>
                      <a:pt x="21" y="55"/>
                      <a:pt x="21" y="55"/>
                      <a:pt x="21" y="55"/>
                    </a:cubicBezTo>
                    <a:cubicBezTo>
                      <a:pt x="48" y="42"/>
                      <a:pt x="48" y="42"/>
                      <a:pt x="48" y="42"/>
                    </a:cubicBezTo>
                    <a:lnTo>
                      <a:pt x="22"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íSľïḋê"/>
              <p:cNvSpPr/>
              <p:nvPr/>
            </p:nvSpPr>
            <p:spPr bwMode="auto">
              <a:xfrm>
                <a:off x="4908550" y="3465513"/>
                <a:ext cx="1484313" cy="917575"/>
              </a:xfrm>
              <a:custGeom>
                <a:avLst/>
                <a:gdLst>
                  <a:gd name="T0" fmla="*/ 823 w 935"/>
                  <a:gd name="T1" fmla="*/ 0 h 578"/>
                  <a:gd name="T2" fmla="*/ 502 w 935"/>
                  <a:gd name="T3" fmla="*/ 80 h 578"/>
                  <a:gd name="T4" fmla="*/ 0 w 935"/>
                  <a:gd name="T5" fmla="*/ 425 h 578"/>
                  <a:gd name="T6" fmla="*/ 84 w 935"/>
                  <a:gd name="T7" fmla="*/ 578 h 578"/>
                  <a:gd name="T8" fmla="*/ 935 w 935"/>
                  <a:gd name="T9" fmla="*/ 99 h 578"/>
                  <a:gd name="T10" fmla="*/ 823 w 935"/>
                  <a:gd name="T11" fmla="*/ 0 h 578"/>
                </a:gdLst>
                <a:ahLst/>
                <a:cxnLst>
                  <a:cxn ang="0">
                    <a:pos x="T0" y="T1"/>
                  </a:cxn>
                  <a:cxn ang="0">
                    <a:pos x="T2" y="T3"/>
                  </a:cxn>
                  <a:cxn ang="0">
                    <a:pos x="T4" y="T5"/>
                  </a:cxn>
                  <a:cxn ang="0">
                    <a:pos x="T6" y="T7"/>
                  </a:cxn>
                  <a:cxn ang="0">
                    <a:pos x="T8" y="T9"/>
                  </a:cxn>
                  <a:cxn ang="0">
                    <a:pos x="T10" y="T11"/>
                  </a:cxn>
                </a:cxnLst>
                <a:rect l="0" t="0" r="r" b="b"/>
                <a:pathLst>
                  <a:path w="935" h="578">
                    <a:moveTo>
                      <a:pt x="823" y="0"/>
                    </a:moveTo>
                    <a:lnTo>
                      <a:pt x="502" y="80"/>
                    </a:lnTo>
                    <a:lnTo>
                      <a:pt x="0" y="425"/>
                    </a:lnTo>
                    <a:lnTo>
                      <a:pt x="84" y="578"/>
                    </a:lnTo>
                    <a:lnTo>
                      <a:pt x="935" y="99"/>
                    </a:lnTo>
                    <a:lnTo>
                      <a:pt x="823" y="0"/>
                    </a:lnTo>
                    <a:close/>
                  </a:path>
                </a:pathLst>
              </a:custGeom>
              <a:solidFill>
                <a:srgbClr val="0100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iṩliḍè"/>
              <p:cNvSpPr/>
              <p:nvPr/>
            </p:nvSpPr>
            <p:spPr bwMode="auto">
              <a:xfrm>
                <a:off x="4570413" y="4073526"/>
                <a:ext cx="365125" cy="430213"/>
              </a:xfrm>
              <a:custGeom>
                <a:avLst/>
                <a:gdLst>
                  <a:gd name="T0" fmla="*/ 75 w 97"/>
                  <a:gd name="T1" fmla="*/ 39 h 114"/>
                  <a:gd name="T2" fmla="*/ 16 w 97"/>
                  <a:gd name="T3" fmla="*/ 2 h 114"/>
                  <a:gd name="T4" fmla="*/ 7 w 97"/>
                  <a:gd name="T5" fmla="*/ 1 h 114"/>
                  <a:gd name="T6" fmla="*/ 7 w 97"/>
                  <a:gd name="T7" fmla="*/ 1 h 114"/>
                  <a:gd name="T8" fmla="*/ 3 w 97"/>
                  <a:gd name="T9" fmla="*/ 13 h 114"/>
                  <a:gd name="T10" fmla="*/ 55 w 97"/>
                  <a:gd name="T11" fmla="*/ 106 h 114"/>
                  <a:gd name="T12" fmla="*/ 71 w 97"/>
                  <a:gd name="T13" fmla="*/ 105 h 114"/>
                  <a:gd name="T14" fmla="*/ 95 w 97"/>
                  <a:gd name="T15" fmla="*/ 84 h 114"/>
                  <a:gd name="T16" fmla="*/ 94 w 97"/>
                  <a:gd name="T17" fmla="*/ 76 h 114"/>
                  <a:gd name="T18" fmla="*/ 75 w 97"/>
                  <a:gd name="T19" fmla="*/ 3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14">
                    <a:moveTo>
                      <a:pt x="75" y="39"/>
                    </a:moveTo>
                    <a:cubicBezTo>
                      <a:pt x="75" y="39"/>
                      <a:pt x="30" y="12"/>
                      <a:pt x="16" y="2"/>
                    </a:cubicBezTo>
                    <a:cubicBezTo>
                      <a:pt x="13" y="0"/>
                      <a:pt x="10" y="0"/>
                      <a:pt x="7" y="1"/>
                    </a:cubicBezTo>
                    <a:cubicBezTo>
                      <a:pt x="7" y="1"/>
                      <a:pt x="7" y="1"/>
                      <a:pt x="7" y="1"/>
                    </a:cubicBezTo>
                    <a:cubicBezTo>
                      <a:pt x="2" y="3"/>
                      <a:pt x="0" y="9"/>
                      <a:pt x="3" y="13"/>
                    </a:cubicBezTo>
                    <a:cubicBezTo>
                      <a:pt x="55" y="106"/>
                      <a:pt x="55" y="106"/>
                      <a:pt x="55" y="106"/>
                    </a:cubicBezTo>
                    <a:cubicBezTo>
                      <a:pt x="55" y="106"/>
                      <a:pt x="62" y="114"/>
                      <a:pt x="71" y="105"/>
                    </a:cubicBezTo>
                    <a:cubicBezTo>
                      <a:pt x="95" y="84"/>
                      <a:pt x="95" y="84"/>
                      <a:pt x="95" y="84"/>
                    </a:cubicBezTo>
                    <a:cubicBezTo>
                      <a:pt x="97" y="82"/>
                      <a:pt x="97" y="78"/>
                      <a:pt x="94" y="76"/>
                    </a:cubicBezTo>
                    <a:cubicBezTo>
                      <a:pt x="85" y="71"/>
                      <a:pt x="71" y="59"/>
                      <a:pt x="75" y="39"/>
                    </a:cubicBez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i$ḷiďê"/>
              <p:cNvSpPr/>
              <p:nvPr/>
            </p:nvSpPr>
            <p:spPr bwMode="auto">
              <a:xfrm>
                <a:off x="4811713" y="3586163"/>
                <a:ext cx="1998663" cy="974725"/>
              </a:xfrm>
              <a:custGeom>
                <a:avLst/>
                <a:gdLst>
                  <a:gd name="T0" fmla="*/ 76 w 1259"/>
                  <a:gd name="T1" fmla="*/ 0 h 614"/>
                  <a:gd name="T2" fmla="*/ 0 w 1259"/>
                  <a:gd name="T3" fmla="*/ 264 h 614"/>
                  <a:gd name="T4" fmla="*/ 1176 w 1259"/>
                  <a:gd name="T5" fmla="*/ 614 h 614"/>
                  <a:gd name="T6" fmla="*/ 1259 w 1259"/>
                  <a:gd name="T7" fmla="*/ 352 h 614"/>
                  <a:gd name="T8" fmla="*/ 76 w 1259"/>
                  <a:gd name="T9" fmla="*/ 0 h 614"/>
                </a:gdLst>
                <a:ahLst/>
                <a:cxnLst>
                  <a:cxn ang="0">
                    <a:pos x="T0" y="T1"/>
                  </a:cxn>
                  <a:cxn ang="0">
                    <a:pos x="T2" y="T3"/>
                  </a:cxn>
                  <a:cxn ang="0">
                    <a:pos x="T4" y="T5"/>
                  </a:cxn>
                  <a:cxn ang="0">
                    <a:pos x="T6" y="T7"/>
                  </a:cxn>
                  <a:cxn ang="0">
                    <a:pos x="T8" y="T9"/>
                  </a:cxn>
                </a:cxnLst>
                <a:rect l="0" t="0" r="r" b="b"/>
                <a:pathLst>
                  <a:path w="1259" h="614">
                    <a:moveTo>
                      <a:pt x="76" y="0"/>
                    </a:moveTo>
                    <a:lnTo>
                      <a:pt x="0" y="264"/>
                    </a:lnTo>
                    <a:lnTo>
                      <a:pt x="1176" y="614"/>
                    </a:lnTo>
                    <a:lnTo>
                      <a:pt x="1259" y="352"/>
                    </a:lnTo>
                    <a:lnTo>
                      <a:pt x="76" y="0"/>
                    </a:lnTo>
                    <a:close/>
                  </a:path>
                </a:pathLst>
              </a:custGeom>
              <a:solidFill>
                <a:srgbClr val="D574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ïṧ1ïḋê"/>
              <p:cNvSpPr/>
              <p:nvPr/>
            </p:nvSpPr>
            <p:spPr bwMode="auto">
              <a:xfrm>
                <a:off x="4872038" y="3586163"/>
                <a:ext cx="1938338" cy="781050"/>
              </a:xfrm>
              <a:custGeom>
                <a:avLst/>
                <a:gdLst>
                  <a:gd name="T0" fmla="*/ 1176 w 1221"/>
                  <a:gd name="T1" fmla="*/ 492 h 492"/>
                  <a:gd name="T2" fmla="*/ 1221 w 1221"/>
                  <a:gd name="T3" fmla="*/ 352 h 492"/>
                  <a:gd name="T4" fmla="*/ 38 w 1221"/>
                  <a:gd name="T5" fmla="*/ 0 h 492"/>
                  <a:gd name="T6" fmla="*/ 0 w 1221"/>
                  <a:gd name="T7" fmla="*/ 135 h 492"/>
                  <a:gd name="T8" fmla="*/ 1176 w 1221"/>
                  <a:gd name="T9" fmla="*/ 492 h 492"/>
                </a:gdLst>
                <a:ahLst/>
                <a:cxnLst>
                  <a:cxn ang="0">
                    <a:pos x="T0" y="T1"/>
                  </a:cxn>
                  <a:cxn ang="0">
                    <a:pos x="T2" y="T3"/>
                  </a:cxn>
                  <a:cxn ang="0">
                    <a:pos x="T4" y="T5"/>
                  </a:cxn>
                  <a:cxn ang="0">
                    <a:pos x="T6" y="T7"/>
                  </a:cxn>
                  <a:cxn ang="0">
                    <a:pos x="T8" y="T9"/>
                  </a:cxn>
                </a:cxnLst>
                <a:rect l="0" t="0" r="r" b="b"/>
                <a:pathLst>
                  <a:path w="1221" h="492">
                    <a:moveTo>
                      <a:pt x="1176" y="492"/>
                    </a:moveTo>
                    <a:lnTo>
                      <a:pt x="1221" y="352"/>
                    </a:lnTo>
                    <a:lnTo>
                      <a:pt x="38" y="0"/>
                    </a:lnTo>
                    <a:lnTo>
                      <a:pt x="0" y="135"/>
                    </a:lnTo>
                    <a:lnTo>
                      <a:pt x="1176" y="492"/>
                    </a:lnTo>
                    <a:close/>
                  </a:path>
                </a:pathLst>
              </a:custGeom>
              <a:solidFill>
                <a:srgbClr val="F188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išḷïdê"/>
              <p:cNvSpPr/>
              <p:nvPr/>
            </p:nvSpPr>
            <p:spPr bwMode="auto">
              <a:xfrm>
                <a:off x="4872038" y="3586163"/>
                <a:ext cx="1938338" cy="781050"/>
              </a:xfrm>
              <a:custGeom>
                <a:avLst/>
                <a:gdLst>
                  <a:gd name="T0" fmla="*/ 1176 w 1221"/>
                  <a:gd name="T1" fmla="*/ 492 h 492"/>
                  <a:gd name="T2" fmla="*/ 1221 w 1221"/>
                  <a:gd name="T3" fmla="*/ 352 h 492"/>
                  <a:gd name="T4" fmla="*/ 38 w 1221"/>
                  <a:gd name="T5" fmla="*/ 0 h 492"/>
                  <a:gd name="T6" fmla="*/ 0 w 1221"/>
                  <a:gd name="T7" fmla="*/ 135 h 492"/>
                  <a:gd name="T8" fmla="*/ 1176 w 1221"/>
                  <a:gd name="T9" fmla="*/ 492 h 492"/>
                </a:gdLst>
                <a:ahLst/>
                <a:cxnLst>
                  <a:cxn ang="0">
                    <a:pos x="T0" y="T1"/>
                  </a:cxn>
                  <a:cxn ang="0">
                    <a:pos x="T2" y="T3"/>
                  </a:cxn>
                  <a:cxn ang="0">
                    <a:pos x="T4" y="T5"/>
                  </a:cxn>
                  <a:cxn ang="0">
                    <a:pos x="T6" y="T7"/>
                  </a:cxn>
                  <a:cxn ang="0">
                    <a:pos x="T8" y="T9"/>
                  </a:cxn>
                </a:cxnLst>
                <a:rect l="0" t="0" r="r" b="b"/>
                <a:pathLst>
                  <a:path w="1221" h="492">
                    <a:moveTo>
                      <a:pt x="1176" y="492"/>
                    </a:moveTo>
                    <a:lnTo>
                      <a:pt x="1221" y="352"/>
                    </a:lnTo>
                    <a:lnTo>
                      <a:pt x="38" y="0"/>
                    </a:lnTo>
                    <a:lnTo>
                      <a:pt x="0" y="135"/>
                    </a:lnTo>
                    <a:lnTo>
                      <a:pt x="1176" y="4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îşļiďè"/>
              <p:cNvSpPr/>
              <p:nvPr/>
            </p:nvSpPr>
            <p:spPr bwMode="auto">
              <a:xfrm>
                <a:off x="4222750" y="3586163"/>
                <a:ext cx="709613" cy="419100"/>
              </a:xfrm>
              <a:custGeom>
                <a:avLst/>
                <a:gdLst>
                  <a:gd name="T0" fmla="*/ 447 w 447"/>
                  <a:gd name="T1" fmla="*/ 0 h 264"/>
                  <a:gd name="T2" fmla="*/ 371 w 447"/>
                  <a:gd name="T3" fmla="*/ 264 h 264"/>
                  <a:gd name="T4" fmla="*/ 0 w 447"/>
                  <a:gd name="T5" fmla="*/ 9 h 264"/>
                  <a:gd name="T6" fmla="*/ 447 w 447"/>
                  <a:gd name="T7" fmla="*/ 0 h 264"/>
                </a:gdLst>
                <a:ahLst/>
                <a:cxnLst>
                  <a:cxn ang="0">
                    <a:pos x="T0" y="T1"/>
                  </a:cxn>
                  <a:cxn ang="0">
                    <a:pos x="T2" y="T3"/>
                  </a:cxn>
                  <a:cxn ang="0">
                    <a:pos x="T4" y="T5"/>
                  </a:cxn>
                  <a:cxn ang="0">
                    <a:pos x="T6" y="T7"/>
                  </a:cxn>
                </a:cxnLst>
                <a:rect l="0" t="0" r="r" b="b"/>
                <a:pathLst>
                  <a:path w="447" h="264">
                    <a:moveTo>
                      <a:pt x="447" y="0"/>
                    </a:moveTo>
                    <a:lnTo>
                      <a:pt x="371" y="264"/>
                    </a:lnTo>
                    <a:lnTo>
                      <a:pt x="0" y="9"/>
                    </a:lnTo>
                    <a:lnTo>
                      <a:pt x="447" y="0"/>
                    </a:lnTo>
                    <a:close/>
                  </a:path>
                </a:pathLst>
              </a:custGeom>
              <a:solidFill>
                <a:srgbClr val="D8A38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ïSľîḓè"/>
              <p:cNvSpPr/>
              <p:nvPr/>
            </p:nvSpPr>
            <p:spPr bwMode="auto">
              <a:xfrm>
                <a:off x="4222750" y="3586163"/>
                <a:ext cx="709613" cy="214313"/>
              </a:xfrm>
              <a:custGeom>
                <a:avLst/>
                <a:gdLst>
                  <a:gd name="T0" fmla="*/ 0 w 447"/>
                  <a:gd name="T1" fmla="*/ 9 h 135"/>
                  <a:gd name="T2" fmla="*/ 447 w 447"/>
                  <a:gd name="T3" fmla="*/ 0 h 135"/>
                  <a:gd name="T4" fmla="*/ 409 w 447"/>
                  <a:gd name="T5" fmla="*/ 135 h 135"/>
                  <a:gd name="T6" fmla="*/ 0 w 447"/>
                  <a:gd name="T7" fmla="*/ 9 h 135"/>
                </a:gdLst>
                <a:ahLst/>
                <a:cxnLst>
                  <a:cxn ang="0">
                    <a:pos x="T0" y="T1"/>
                  </a:cxn>
                  <a:cxn ang="0">
                    <a:pos x="T2" y="T3"/>
                  </a:cxn>
                  <a:cxn ang="0">
                    <a:pos x="T4" y="T5"/>
                  </a:cxn>
                  <a:cxn ang="0">
                    <a:pos x="T6" y="T7"/>
                  </a:cxn>
                </a:cxnLst>
                <a:rect l="0" t="0" r="r" b="b"/>
                <a:pathLst>
                  <a:path w="447" h="135">
                    <a:moveTo>
                      <a:pt x="0" y="9"/>
                    </a:moveTo>
                    <a:lnTo>
                      <a:pt x="447" y="0"/>
                    </a:lnTo>
                    <a:lnTo>
                      <a:pt x="409" y="135"/>
                    </a:lnTo>
                    <a:lnTo>
                      <a:pt x="0" y="9"/>
                    </a:lnTo>
                    <a:close/>
                  </a:path>
                </a:pathLst>
              </a:custGeom>
              <a:solidFill>
                <a:srgbClr val="FDBB9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íṧḷïḓe"/>
              <p:cNvSpPr/>
              <p:nvPr/>
            </p:nvSpPr>
            <p:spPr bwMode="auto">
              <a:xfrm>
                <a:off x="6935788" y="3367088"/>
                <a:ext cx="211138" cy="931863"/>
              </a:xfrm>
              <a:custGeom>
                <a:avLst/>
                <a:gdLst>
                  <a:gd name="T0" fmla="*/ 0 w 56"/>
                  <a:gd name="T1" fmla="*/ 10 h 247"/>
                  <a:gd name="T2" fmla="*/ 0 w 56"/>
                  <a:gd name="T3" fmla="*/ 214 h 247"/>
                  <a:gd name="T4" fmla="*/ 28 w 56"/>
                  <a:gd name="T5" fmla="*/ 231 h 247"/>
                  <a:gd name="T6" fmla="*/ 49 w 56"/>
                  <a:gd name="T7" fmla="*/ 247 h 247"/>
                  <a:gd name="T8" fmla="*/ 52 w 56"/>
                  <a:gd name="T9" fmla="*/ 242 h 247"/>
                  <a:gd name="T10" fmla="*/ 36 w 56"/>
                  <a:gd name="T11" fmla="*/ 219 h 247"/>
                  <a:gd name="T12" fmla="*/ 53 w 56"/>
                  <a:gd name="T13" fmla="*/ 0 h 247"/>
                  <a:gd name="T14" fmla="*/ 0 w 56"/>
                  <a:gd name="T15" fmla="*/ 10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247">
                    <a:moveTo>
                      <a:pt x="0" y="10"/>
                    </a:moveTo>
                    <a:cubicBezTo>
                      <a:pt x="0" y="214"/>
                      <a:pt x="0" y="214"/>
                      <a:pt x="0" y="214"/>
                    </a:cubicBezTo>
                    <a:cubicBezTo>
                      <a:pt x="0" y="214"/>
                      <a:pt x="20" y="218"/>
                      <a:pt x="28" y="231"/>
                    </a:cubicBezTo>
                    <a:cubicBezTo>
                      <a:pt x="28" y="231"/>
                      <a:pt x="35" y="246"/>
                      <a:pt x="49" y="247"/>
                    </a:cubicBezTo>
                    <a:cubicBezTo>
                      <a:pt x="49" y="247"/>
                      <a:pt x="56" y="247"/>
                      <a:pt x="52" y="242"/>
                    </a:cubicBezTo>
                    <a:cubicBezTo>
                      <a:pt x="52" y="242"/>
                      <a:pt x="36" y="224"/>
                      <a:pt x="36" y="219"/>
                    </a:cubicBezTo>
                    <a:cubicBezTo>
                      <a:pt x="53" y="0"/>
                      <a:pt x="53" y="0"/>
                      <a:pt x="53" y="0"/>
                    </a:cubicBezTo>
                    <a:lnTo>
                      <a:pt x="0" y="1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ïşľîḑé"/>
              <p:cNvSpPr/>
              <p:nvPr/>
            </p:nvSpPr>
            <p:spPr bwMode="auto">
              <a:xfrm>
                <a:off x="6935788" y="3367088"/>
                <a:ext cx="200025" cy="98425"/>
              </a:xfrm>
              <a:custGeom>
                <a:avLst/>
                <a:gdLst>
                  <a:gd name="T0" fmla="*/ 126 w 126"/>
                  <a:gd name="T1" fmla="*/ 0 h 62"/>
                  <a:gd name="T2" fmla="*/ 0 w 126"/>
                  <a:gd name="T3" fmla="*/ 23 h 62"/>
                  <a:gd name="T4" fmla="*/ 0 w 126"/>
                  <a:gd name="T5" fmla="*/ 62 h 62"/>
                  <a:gd name="T6" fmla="*/ 126 w 126"/>
                  <a:gd name="T7" fmla="*/ 0 h 62"/>
                </a:gdLst>
                <a:ahLst/>
                <a:cxnLst>
                  <a:cxn ang="0">
                    <a:pos x="T0" y="T1"/>
                  </a:cxn>
                  <a:cxn ang="0">
                    <a:pos x="T2" y="T3"/>
                  </a:cxn>
                  <a:cxn ang="0">
                    <a:pos x="T4" y="T5"/>
                  </a:cxn>
                  <a:cxn ang="0">
                    <a:pos x="T6" y="T7"/>
                  </a:cxn>
                </a:cxnLst>
                <a:rect l="0" t="0" r="r" b="b"/>
                <a:pathLst>
                  <a:path w="126" h="62">
                    <a:moveTo>
                      <a:pt x="126" y="0"/>
                    </a:moveTo>
                    <a:lnTo>
                      <a:pt x="0" y="23"/>
                    </a:lnTo>
                    <a:lnTo>
                      <a:pt x="0" y="62"/>
                    </a:lnTo>
                    <a:lnTo>
                      <a:pt x="126" y="0"/>
                    </a:ln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ïṥḻîḑè"/>
              <p:cNvSpPr/>
              <p:nvPr/>
            </p:nvSpPr>
            <p:spPr bwMode="auto">
              <a:xfrm>
                <a:off x="6791325" y="2493963"/>
                <a:ext cx="204788" cy="249238"/>
              </a:xfrm>
              <a:custGeom>
                <a:avLst/>
                <a:gdLst>
                  <a:gd name="T0" fmla="*/ 3 w 54"/>
                  <a:gd name="T1" fmla="*/ 17 h 66"/>
                  <a:gd name="T2" fmla="*/ 0 w 54"/>
                  <a:gd name="T3" fmla="*/ 49 h 66"/>
                  <a:gd name="T4" fmla="*/ 32 w 54"/>
                  <a:gd name="T5" fmla="*/ 64 h 66"/>
                  <a:gd name="T6" fmla="*/ 50 w 54"/>
                  <a:gd name="T7" fmla="*/ 57 h 66"/>
                  <a:gd name="T8" fmla="*/ 54 w 54"/>
                  <a:gd name="T9" fmla="*/ 0 h 66"/>
                  <a:gd name="T10" fmla="*/ 3 w 54"/>
                  <a:gd name="T11" fmla="*/ 17 h 66"/>
                </a:gdLst>
                <a:ahLst/>
                <a:cxnLst>
                  <a:cxn ang="0">
                    <a:pos x="T0" y="T1"/>
                  </a:cxn>
                  <a:cxn ang="0">
                    <a:pos x="T2" y="T3"/>
                  </a:cxn>
                  <a:cxn ang="0">
                    <a:pos x="T4" y="T5"/>
                  </a:cxn>
                  <a:cxn ang="0">
                    <a:pos x="T6" y="T7"/>
                  </a:cxn>
                  <a:cxn ang="0">
                    <a:pos x="T8" y="T9"/>
                  </a:cxn>
                  <a:cxn ang="0">
                    <a:pos x="T10" y="T11"/>
                  </a:cxn>
                </a:cxnLst>
                <a:rect l="0" t="0" r="r" b="b"/>
                <a:pathLst>
                  <a:path w="54" h="66">
                    <a:moveTo>
                      <a:pt x="3" y="17"/>
                    </a:moveTo>
                    <a:cubicBezTo>
                      <a:pt x="0" y="49"/>
                      <a:pt x="0" y="49"/>
                      <a:pt x="0" y="49"/>
                    </a:cubicBezTo>
                    <a:cubicBezTo>
                      <a:pt x="0" y="49"/>
                      <a:pt x="2" y="66"/>
                      <a:pt x="32" y="64"/>
                    </a:cubicBezTo>
                    <a:cubicBezTo>
                      <a:pt x="32" y="64"/>
                      <a:pt x="48" y="64"/>
                      <a:pt x="50" y="57"/>
                    </a:cubicBezTo>
                    <a:cubicBezTo>
                      <a:pt x="54" y="0"/>
                      <a:pt x="54" y="0"/>
                      <a:pt x="54" y="0"/>
                    </a:cubicBezTo>
                    <a:lnTo>
                      <a:pt x="3" y="17"/>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iśľíḍé"/>
              <p:cNvSpPr/>
              <p:nvPr/>
            </p:nvSpPr>
            <p:spPr bwMode="auto">
              <a:xfrm>
                <a:off x="6799263" y="2501901"/>
                <a:ext cx="192088" cy="128588"/>
              </a:xfrm>
              <a:custGeom>
                <a:avLst/>
                <a:gdLst>
                  <a:gd name="T0" fmla="*/ 51 w 51"/>
                  <a:gd name="T1" fmla="*/ 0 h 34"/>
                  <a:gd name="T2" fmla="*/ 1 w 51"/>
                  <a:gd name="T3" fmla="*/ 17 h 34"/>
                  <a:gd name="T4" fmla="*/ 0 w 51"/>
                  <a:gd name="T5" fmla="*/ 28 h 34"/>
                  <a:gd name="T6" fmla="*/ 51 w 51"/>
                  <a:gd name="T7" fmla="*/ 0 h 34"/>
                </a:gdLst>
                <a:ahLst/>
                <a:cxnLst>
                  <a:cxn ang="0">
                    <a:pos x="T0" y="T1"/>
                  </a:cxn>
                  <a:cxn ang="0">
                    <a:pos x="T2" y="T3"/>
                  </a:cxn>
                  <a:cxn ang="0">
                    <a:pos x="T4" y="T5"/>
                  </a:cxn>
                  <a:cxn ang="0">
                    <a:pos x="T6" y="T7"/>
                  </a:cxn>
                </a:cxnLst>
                <a:rect l="0" t="0" r="r" b="b"/>
                <a:pathLst>
                  <a:path w="51" h="34">
                    <a:moveTo>
                      <a:pt x="51" y="0"/>
                    </a:moveTo>
                    <a:cubicBezTo>
                      <a:pt x="1" y="17"/>
                      <a:pt x="1" y="17"/>
                      <a:pt x="1" y="17"/>
                    </a:cubicBezTo>
                    <a:cubicBezTo>
                      <a:pt x="0" y="28"/>
                      <a:pt x="0" y="28"/>
                      <a:pt x="0" y="28"/>
                    </a:cubicBezTo>
                    <a:cubicBezTo>
                      <a:pt x="0" y="28"/>
                      <a:pt x="12" y="34"/>
                      <a:pt x="51" y="0"/>
                    </a:cubicBez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ïşlíḋê"/>
              <p:cNvSpPr/>
              <p:nvPr/>
            </p:nvSpPr>
            <p:spPr bwMode="auto">
              <a:xfrm>
                <a:off x="6653213" y="2260601"/>
                <a:ext cx="433388" cy="320675"/>
              </a:xfrm>
              <a:custGeom>
                <a:avLst/>
                <a:gdLst>
                  <a:gd name="T0" fmla="*/ 35 w 115"/>
                  <a:gd name="T1" fmla="*/ 0 h 85"/>
                  <a:gd name="T2" fmla="*/ 31 w 115"/>
                  <a:gd name="T3" fmla="*/ 82 h 85"/>
                  <a:gd name="T4" fmla="*/ 45 w 115"/>
                  <a:gd name="T5" fmla="*/ 85 h 85"/>
                  <a:gd name="T6" fmla="*/ 95 w 115"/>
                  <a:gd name="T7" fmla="*/ 60 h 85"/>
                  <a:gd name="T8" fmla="*/ 115 w 115"/>
                  <a:gd name="T9" fmla="*/ 36 h 85"/>
                  <a:gd name="T10" fmla="*/ 83 w 115"/>
                  <a:gd name="T11" fmla="*/ 0 h 85"/>
                  <a:gd name="T12" fmla="*/ 35 w 11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115" h="85">
                    <a:moveTo>
                      <a:pt x="35" y="0"/>
                    </a:moveTo>
                    <a:cubicBezTo>
                      <a:pt x="35" y="0"/>
                      <a:pt x="0" y="64"/>
                      <a:pt x="31" y="82"/>
                    </a:cubicBezTo>
                    <a:cubicBezTo>
                      <a:pt x="36" y="84"/>
                      <a:pt x="41" y="85"/>
                      <a:pt x="45" y="85"/>
                    </a:cubicBezTo>
                    <a:cubicBezTo>
                      <a:pt x="57" y="84"/>
                      <a:pt x="80" y="81"/>
                      <a:pt x="95" y="60"/>
                    </a:cubicBezTo>
                    <a:cubicBezTo>
                      <a:pt x="95" y="60"/>
                      <a:pt x="115" y="68"/>
                      <a:pt x="115" y="36"/>
                    </a:cubicBezTo>
                    <a:cubicBezTo>
                      <a:pt x="83" y="0"/>
                      <a:pt x="83" y="0"/>
                      <a:pt x="83" y="0"/>
                    </a:cubicBezTo>
                    <a:lnTo>
                      <a:pt x="35"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îṩ1îḍè"/>
              <p:cNvSpPr/>
              <p:nvPr/>
            </p:nvSpPr>
            <p:spPr bwMode="auto">
              <a:xfrm>
                <a:off x="6754813" y="2097088"/>
                <a:ext cx="384175" cy="366713"/>
              </a:xfrm>
              <a:custGeom>
                <a:avLst/>
                <a:gdLst>
                  <a:gd name="T0" fmla="*/ 37 w 102"/>
                  <a:gd name="T1" fmla="*/ 6 h 97"/>
                  <a:gd name="T2" fmla="*/ 28 w 102"/>
                  <a:gd name="T3" fmla="*/ 4 h 97"/>
                  <a:gd name="T4" fmla="*/ 7 w 102"/>
                  <a:gd name="T5" fmla="*/ 15 h 97"/>
                  <a:gd name="T6" fmla="*/ 12 w 102"/>
                  <a:gd name="T7" fmla="*/ 29 h 97"/>
                  <a:gd name="T8" fmla="*/ 16 w 102"/>
                  <a:gd name="T9" fmla="*/ 49 h 97"/>
                  <a:gd name="T10" fmla="*/ 44 w 102"/>
                  <a:gd name="T11" fmla="*/ 49 h 97"/>
                  <a:gd name="T12" fmla="*/ 38 w 102"/>
                  <a:gd name="T13" fmla="*/ 59 h 97"/>
                  <a:gd name="T14" fmla="*/ 68 w 102"/>
                  <a:gd name="T15" fmla="*/ 55 h 97"/>
                  <a:gd name="T16" fmla="*/ 59 w 102"/>
                  <a:gd name="T17" fmla="*/ 97 h 97"/>
                  <a:gd name="T18" fmla="*/ 74 w 102"/>
                  <a:gd name="T19" fmla="*/ 80 h 97"/>
                  <a:gd name="T20" fmla="*/ 86 w 102"/>
                  <a:gd name="T21" fmla="*/ 85 h 97"/>
                  <a:gd name="T22" fmla="*/ 86 w 102"/>
                  <a:gd name="T23" fmla="*/ 94 h 97"/>
                  <a:gd name="T24" fmla="*/ 98 w 102"/>
                  <a:gd name="T25" fmla="*/ 50 h 97"/>
                  <a:gd name="T26" fmla="*/ 89 w 102"/>
                  <a:gd name="T27" fmla="*/ 32 h 97"/>
                  <a:gd name="T28" fmla="*/ 37 w 102"/>
                  <a:gd name="T29" fmla="*/ 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97">
                    <a:moveTo>
                      <a:pt x="37" y="6"/>
                    </a:moveTo>
                    <a:cubicBezTo>
                      <a:pt x="34" y="6"/>
                      <a:pt x="31" y="5"/>
                      <a:pt x="28" y="4"/>
                    </a:cubicBezTo>
                    <a:cubicBezTo>
                      <a:pt x="22" y="2"/>
                      <a:pt x="10" y="0"/>
                      <a:pt x="7" y="15"/>
                    </a:cubicBezTo>
                    <a:cubicBezTo>
                      <a:pt x="7" y="15"/>
                      <a:pt x="4" y="29"/>
                      <a:pt x="12" y="29"/>
                    </a:cubicBezTo>
                    <a:cubicBezTo>
                      <a:pt x="12" y="29"/>
                      <a:pt x="0" y="45"/>
                      <a:pt x="16" y="49"/>
                    </a:cubicBezTo>
                    <a:cubicBezTo>
                      <a:pt x="16" y="49"/>
                      <a:pt x="28" y="53"/>
                      <a:pt x="44" y="49"/>
                    </a:cubicBezTo>
                    <a:cubicBezTo>
                      <a:pt x="44" y="49"/>
                      <a:pt x="41" y="59"/>
                      <a:pt x="38" y="59"/>
                    </a:cubicBezTo>
                    <a:cubicBezTo>
                      <a:pt x="38" y="59"/>
                      <a:pt x="60" y="65"/>
                      <a:pt x="68" y="55"/>
                    </a:cubicBezTo>
                    <a:cubicBezTo>
                      <a:pt x="68" y="55"/>
                      <a:pt x="58" y="79"/>
                      <a:pt x="59" y="97"/>
                    </a:cubicBezTo>
                    <a:cubicBezTo>
                      <a:pt x="59" y="97"/>
                      <a:pt x="66" y="86"/>
                      <a:pt x="74" y="80"/>
                    </a:cubicBezTo>
                    <a:cubicBezTo>
                      <a:pt x="78" y="77"/>
                      <a:pt x="85" y="78"/>
                      <a:pt x="86" y="85"/>
                    </a:cubicBezTo>
                    <a:cubicBezTo>
                      <a:pt x="86" y="94"/>
                      <a:pt x="86" y="94"/>
                      <a:pt x="86" y="94"/>
                    </a:cubicBezTo>
                    <a:cubicBezTo>
                      <a:pt x="86" y="94"/>
                      <a:pt x="102" y="79"/>
                      <a:pt x="98" y="50"/>
                    </a:cubicBezTo>
                    <a:cubicBezTo>
                      <a:pt x="97" y="43"/>
                      <a:pt x="94" y="37"/>
                      <a:pt x="89" y="32"/>
                    </a:cubicBezTo>
                    <a:cubicBezTo>
                      <a:pt x="81" y="23"/>
                      <a:pt x="65" y="11"/>
                      <a:pt x="37" y="6"/>
                    </a:cubicBezTo>
                    <a:close/>
                  </a:path>
                </a:pathLst>
              </a:custGeom>
              <a:solidFill>
                <a:srgbClr val="3B31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i$lîďe"/>
              <p:cNvSpPr/>
              <p:nvPr/>
            </p:nvSpPr>
            <p:spPr bwMode="auto">
              <a:xfrm>
                <a:off x="6138863" y="2576513"/>
                <a:ext cx="1038225" cy="1322388"/>
              </a:xfrm>
              <a:custGeom>
                <a:avLst/>
                <a:gdLst>
                  <a:gd name="T0" fmla="*/ 174 w 275"/>
                  <a:gd name="T1" fmla="*/ 19 h 350"/>
                  <a:gd name="T2" fmla="*/ 198 w 275"/>
                  <a:gd name="T3" fmla="*/ 42 h 350"/>
                  <a:gd name="T4" fmla="*/ 223 w 275"/>
                  <a:gd name="T5" fmla="*/ 35 h 350"/>
                  <a:gd name="T6" fmla="*/ 270 w 275"/>
                  <a:gd name="T7" fmla="*/ 90 h 350"/>
                  <a:gd name="T8" fmla="*/ 273 w 275"/>
                  <a:gd name="T9" fmla="*/ 112 h 350"/>
                  <a:gd name="T10" fmla="*/ 273 w 275"/>
                  <a:gd name="T11" fmla="*/ 207 h 350"/>
                  <a:gd name="T12" fmla="*/ 201 w 275"/>
                  <a:gd name="T13" fmla="*/ 221 h 350"/>
                  <a:gd name="T14" fmla="*/ 188 w 275"/>
                  <a:gd name="T15" fmla="*/ 338 h 350"/>
                  <a:gd name="T16" fmla="*/ 94 w 275"/>
                  <a:gd name="T17" fmla="*/ 317 h 350"/>
                  <a:gd name="T18" fmla="*/ 39 w 275"/>
                  <a:gd name="T19" fmla="*/ 259 h 350"/>
                  <a:gd name="T20" fmla="*/ 0 w 275"/>
                  <a:gd name="T21" fmla="*/ 232 h 350"/>
                  <a:gd name="T22" fmla="*/ 64 w 275"/>
                  <a:gd name="T23" fmla="*/ 118 h 350"/>
                  <a:gd name="T24" fmla="*/ 37 w 275"/>
                  <a:gd name="T25" fmla="*/ 68 h 350"/>
                  <a:gd name="T26" fmla="*/ 107 w 275"/>
                  <a:gd name="T27" fmla="*/ 12 h 350"/>
                  <a:gd name="T28" fmla="*/ 149 w 275"/>
                  <a:gd name="T29" fmla="*/ 4 h 350"/>
                  <a:gd name="T30" fmla="*/ 175 w 275"/>
                  <a:gd name="T31" fmla="*/ 10 h 350"/>
                  <a:gd name="T32" fmla="*/ 174 w 275"/>
                  <a:gd name="T33" fmla="*/ 1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5" h="350">
                    <a:moveTo>
                      <a:pt x="174" y="19"/>
                    </a:moveTo>
                    <a:cubicBezTo>
                      <a:pt x="174" y="19"/>
                      <a:pt x="167" y="40"/>
                      <a:pt x="198" y="42"/>
                    </a:cubicBezTo>
                    <a:cubicBezTo>
                      <a:pt x="198" y="42"/>
                      <a:pt x="218" y="44"/>
                      <a:pt x="223" y="35"/>
                    </a:cubicBezTo>
                    <a:cubicBezTo>
                      <a:pt x="270" y="90"/>
                      <a:pt x="270" y="90"/>
                      <a:pt x="270" y="90"/>
                    </a:cubicBezTo>
                    <a:cubicBezTo>
                      <a:pt x="270" y="90"/>
                      <a:pt x="275" y="96"/>
                      <a:pt x="273" y="112"/>
                    </a:cubicBezTo>
                    <a:cubicBezTo>
                      <a:pt x="273" y="207"/>
                      <a:pt x="273" y="207"/>
                      <a:pt x="273" y="207"/>
                    </a:cubicBezTo>
                    <a:cubicBezTo>
                      <a:pt x="201" y="221"/>
                      <a:pt x="201" y="221"/>
                      <a:pt x="201" y="221"/>
                    </a:cubicBezTo>
                    <a:cubicBezTo>
                      <a:pt x="201" y="221"/>
                      <a:pt x="187" y="315"/>
                      <a:pt x="188" y="338"/>
                    </a:cubicBezTo>
                    <a:cubicBezTo>
                      <a:pt x="188" y="338"/>
                      <a:pt x="138" y="350"/>
                      <a:pt x="94" y="317"/>
                    </a:cubicBezTo>
                    <a:cubicBezTo>
                      <a:pt x="94" y="317"/>
                      <a:pt x="54" y="285"/>
                      <a:pt x="39" y="259"/>
                    </a:cubicBezTo>
                    <a:cubicBezTo>
                      <a:pt x="39" y="259"/>
                      <a:pt x="18" y="232"/>
                      <a:pt x="0" y="232"/>
                    </a:cubicBezTo>
                    <a:cubicBezTo>
                      <a:pt x="64" y="118"/>
                      <a:pt x="64" y="118"/>
                      <a:pt x="64" y="118"/>
                    </a:cubicBezTo>
                    <a:cubicBezTo>
                      <a:pt x="37" y="68"/>
                      <a:pt x="37" y="68"/>
                      <a:pt x="37" y="68"/>
                    </a:cubicBezTo>
                    <a:cubicBezTo>
                      <a:pt x="37" y="68"/>
                      <a:pt x="85" y="25"/>
                      <a:pt x="107" y="12"/>
                    </a:cubicBezTo>
                    <a:cubicBezTo>
                      <a:pt x="107" y="12"/>
                      <a:pt x="122" y="0"/>
                      <a:pt x="149" y="4"/>
                    </a:cubicBezTo>
                    <a:cubicBezTo>
                      <a:pt x="175" y="10"/>
                      <a:pt x="175" y="10"/>
                      <a:pt x="175" y="10"/>
                    </a:cubicBezTo>
                    <a:lnTo>
                      <a:pt x="174" y="19"/>
                    </a:lnTo>
                    <a:close/>
                  </a:path>
                </a:pathLst>
              </a:custGeom>
              <a:solidFill>
                <a:srgbClr val="382BF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íşlïdè"/>
              <p:cNvSpPr/>
              <p:nvPr/>
            </p:nvSpPr>
            <p:spPr bwMode="auto">
              <a:xfrm>
                <a:off x="6894513" y="3162301"/>
                <a:ext cx="25400" cy="249238"/>
              </a:xfrm>
              <a:custGeom>
                <a:avLst/>
                <a:gdLst>
                  <a:gd name="T0" fmla="*/ 16 w 16"/>
                  <a:gd name="T1" fmla="*/ 155 h 157"/>
                  <a:gd name="T2" fmla="*/ 0 w 16"/>
                  <a:gd name="T3" fmla="*/ 0 h 157"/>
                  <a:gd name="T4" fmla="*/ 2 w 16"/>
                  <a:gd name="T5" fmla="*/ 157 h 157"/>
                  <a:gd name="T6" fmla="*/ 16 w 16"/>
                  <a:gd name="T7" fmla="*/ 155 h 157"/>
                </a:gdLst>
                <a:ahLst/>
                <a:cxnLst>
                  <a:cxn ang="0">
                    <a:pos x="T0" y="T1"/>
                  </a:cxn>
                  <a:cxn ang="0">
                    <a:pos x="T2" y="T3"/>
                  </a:cxn>
                  <a:cxn ang="0">
                    <a:pos x="T4" y="T5"/>
                  </a:cxn>
                  <a:cxn ang="0">
                    <a:pos x="T6" y="T7"/>
                  </a:cxn>
                </a:cxnLst>
                <a:rect l="0" t="0" r="r" b="b"/>
                <a:pathLst>
                  <a:path w="16" h="157">
                    <a:moveTo>
                      <a:pt x="16" y="155"/>
                    </a:moveTo>
                    <a:lnTo>
                      <a:pt x="0" y="0"/>
                    </a:lnTo>
                    <a:lnTo>
                      <a:pt x="2" y="157"/>
                    </a:lnTo>
                    <a:lnTo>
                      <a:pt x="16" y="155"/>
                    </a:lnTo>
                    <a:close/>
                  </a:path>
                </a:pathLst>
              </a:custGeom>
              <a:solidFill>
                <a:srgbClr val="3E48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î$ľiḍè"/>
              <p:cNvSpPr/>
              <p:nvPr/>
            </p:nvSpPr>
            <p:spPr bwMode="auto">
              <a:xfrm>
                <a:off x="6162675" y="2863851"/>
                <a:ext cx="723900" cy="717550"/>
              </a:xfrm>
              <a:custGeom>
                <a:avLst/>
                <a:gdLst>
                  <a:gd name="T0" fmla="*/ 180 w 456"/>
                  <a:gd name="T1" fmla="*/ 0 h 452"/>
                  <a:gd name="T2" fmla="*/ 0 w 456"/>
                  <a:gd name="T3" fmla="*/ 276 h 452"/>
                  <a:gd name="T4" fmla="*/ 273 w 456"/>
                  <a:gd name="T5" fmla="*/ 452 h 452"/>
                  <a:gd name="T6" fmla="*/ 456 w 456"/>
                  <a:gd name="T7" fmla="*/ 183 h 452"/>
                  <a:gd name="T8" fmla="*/ 180 w 456"/>
                  <a:gd name="T9" fmla="*/ 0 h 452"/>
                </a:gdLst>
                <a:ahLst/>
                <a:cxnLst>
                  <a:cxn ang="0">
                    <a:pos x="T0" y="T1"/>
                  </a:cxn>
                  <a:cxn ang="0">
                    <a:pos x="T2" y="T3"/>
                  </a:cxn>
                  <a:cxn ang="0">
                    <a:pos x="T4" y="T5"/>
                  </a:cxn>
                  <a:cxn ang="0">
                    <a:pos x="T6" y="T7"/>
                  </a:cxn>
                  <a:cxn ang="0">
                    <a:pos x="T8" y="T9"/>
                  </a:cxn>
                </a:cxnLst>
                <a:rect l="0" t="0" r="r" b="b"/>
                <a:pathLst>
                  <a:path w="456" h="452">
                    <a:moveTo>
                      <a:pt x="180" y="0"/>
                    </a:moveTo>
                    <a:lnTo>
                      <a:pt x="0" y="276"/>
                    </a:lnTo>
                    <a:lnTo>
                      <a:pt x="273" y="452"/>
                    </a:lnTo>
                    <a:lnTo>
                      <a:pt x="456" y="183"/>
                    </a:lnTo>
                    <a:lnTo>
                      <a:pt x="180" y="0"/>
                    </a:lnTo>
                    <a:close/>
                  </a:path>
                </a:pathLst>
              </a:custGeom>
              <a:solidFill>
                <a:srgbClr val="EC51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ïsľidé"/>
              <p:cNvSpPr/>
              <p:nvPr/>
            </p:nvSpPr>
            <p:spPr bwMode="auto">
              <a:xfrm>
                <a:off x="6470650" y="3068638"/>
                <a:ext cx="415925" cy="512763"/>
              </a:xfrm>
              <a:custGeom>
                <a:avLst/>
                <a:gdLst>
                  <a:gd name="T0" fmla="*/ 0 w 262"/>
                  <a:gd name="T1" fmla="*/ 273 h 323"/>
                  <a:gd name="T2" fmla="*/ 79 w 262"/>
                  <a:gd name="T3" fmla="*/ 323 h 323"/>
                  <a:gd name="T4" fmla="*/ 262 w 262"/>
                  <a:gd name="T5" fmla="*/ 54 h 323"/>
                  <a:gd name="T6" fmla="*/ 181 w 262"/>
                  <a:gd name="T7" fmla="*/ 0 h 323"/>
                  <a:gd name="T8" fmla="*/ 0 w 262"/>
                  <a:gd name="T9" fmla="*/ 273 h 323"/>
                </a:gdLst>
                <a:ahLst/>
                <a:cxnLst>
                  <a:cxn ang="0">
                    <a:pos x="T0" y="T1"/>
                  </a:cxn>
                  <a:cxn ang="0">
                    <a:pos x="T2" y="T3"/>
                  </a:cxn>
                  <a:cxn ang="0">
                    <a:pos x="T4" y="T5"/>
                  </a:cxn>
                  <a:cxn ang="0">
                    <a:pos x="T6" y="T7"/>
                  </a:cxn>
                  <a:cxn ang="0">
                    <a:pos x="T8" y="T9"/>
                  </a:cxn>
                </a:cxnLst>
                <a:rect l="0" t="0" r="r" b="b"/>
                <a:pathLst>
                  <a:path w="262" h="323">
                    <a:moveTo>
                      <a:pt x="0" y="273"/>
                    </a:moveTo>
                    <a:lnTo>
                      <a:pt x="79" y="323"/>
                    </a:lnTo>
                    <a:lnTo>
                      <a:pt x="262" y="54"/>
                    </a:lnTo>
                    <a:lnTo>
                      <a:pt x="181" y="0"/>
                    </a:lnTo>
                    <a:lnTo>
                      <a:pt x="0" y="273"/>
                    </a:lnTo>
                    <a:close/>
                  </a:path>
                </a:pathLst>
              </a:custGeom>
              <a:solidFill>
                <a:srgbClr val="F3F3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ïṥḷíde"/>
              <p:cNvSpPr/>
              <p:nvPr/>
            </p:nvSpPr>
            <p:spPr bwMode="auto">
              <a:xfrm>
                <a:off x="6500813" y="3090863"/>
                <a:ext cx="352425" cy="465138"/>
              </a:xfrm>
              <a:custGeom>
                <a:avLst/>
                <a:gdLst>
                  <a:gd name="T0" fmla="*/ 0 w 222"/>
                  <a:gd name="T1" fmla="*/ 271 h 293"/>
                  <a:gd name="T2" fmla="*/ 34 w 222"/>
                  <a:gd name="T3" fmla="*/ 293 h 293"/>
                  <a:gd name="T4" fmla="*/ 222 w 222"/>
                  <a:gd name="T5" fmla="*/ 24 h 293"/>
                  <a:gd name="T6" fmla="*/ 188 w 222"/>
                  <a:gd name="T7" fmla="*/ 0 h 293"/>
                  <a:gd name="T8" fmla="*/ 0 w 222"/>
                  <a:gd name="T9" fmla="*/ 271 h 293"/>
                </a:gdLst>
                <a:ahLst/>
                <a:cxnLst>
                  <a:cxn ang="0">
                    <a:pos x="T0" y="T1"/>
                  </a:cxn>
                  <a:cxn ang="0">
                    <a:pos x="T2" y="T3"/>
                  </a:cxn>
                  <a:cxn ang="0">
                    <a:pos x="T4" y="T5"/>
                  </a:cxn>
                  <a:cxn ang="0">
                    <a:pos x="T6" y="T7"/>
                  </a:cxn>
                  <a:cxn ang="0">
                    <a:pos x="T8" y="T9"/>
                  </a:cxn>
                </a:cxnLst>
                <a:rect l="0" t="0" r="r" b="b"/>
                <a:pathLst>
                  <a:path w="222" h="293">
                    <a:moveTo>
                      <a:pt x="0" y="271"/>
                    </a:moveTo>
                    <a:lnTo>
                      <a:pt x="34" y="293"/>
                    </a:lnTo>
                    <a:lnTo>
                      <a:pt x="222" y="24"/>
                    </a:lnTo>
                    <a:lnTo>
                      <a:pt x="188" y="0"/>
                    </a:lnTo>
                    <a:lnTo>
                      <a:pt x="0" y="271"/>
                    </a:lnTo>
                    <a:close/>
                  </a:path>
                </a:pathLst>
              </a:custGeom>
              <a:solidFill>
                <a:srgbClr val="8229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îś1íḑè"/>
              <p:cNvSpPr/>
              <p:nvPr/>
            </p:nvSpPr>
            <p:spPr bwMode="auto">
              <a:xfrm>
                <a:off x="6588125" y="3151188"/>
                <a:ext cx="298450" cy="430213"/>
              </a:xfrm>
              <a:custGeom>
                <a:avLst/>
                <a:gdLst>
                  <a:gd name="T0" fmla="*/ 0 w 188"/>
                  <a:gd name="T1" fmla="*/ 267 h 271"/>
                  <a:gd name="T2" fmla="*/ 3 w 188"/>
                  <a:gd name="T3" fmla="*/ 271 h 271"/>
                  <a:gd name="T4" fmla="*/ 188 w 188"/>
                  <a:gd name="T5" fmla="*/ 2 h 271"/>
                  <a:gd name="T6" fmla="*/ 186 w 188"/>
                  <a:gd name="T7" fmla="*/ 0 h 271"/>
                  <a:gd name="T8" fmla="*/ 0 w 188"/>
                  <a:gd name="T9" fmla="*/ 267 h 271"/>
                </a:gdLst>
                <a:ahLst/>
                <a:cxnLst>
                  <a:cxn ang="0">
                    <a:pos x="T0" y="T1"/>
                  </a:cxn>
                  <a:cxn ang="0">
                    <a:pos x="T2" y="T3"/>
                  </a:cxn>
                  <a:cxn ang="0">
                    <a:pos x="T4" y="T5"/>
                  </a:cxn>
                  <a:cxn ang="0">
                    <a:pos x="T6" y="T7"/>
                  </a:cxn>
                  <a:cxn ang="0">
                    <a:pos x="T8" y="T9"/>
                  </a:cxn>
                </a:cxnLst>
                <a:rect l="0" t="0" r="r" b="b"/>
                <a:pathLst>
                  <a:path w="188" h="271">
                    <a:moveTo>
                      <a:pt x="0" y="267"/>
                    </a:moveTo>
                    <a:lnTo>
                      <a:pt x="3" y="271"/>
                    </a:lnTo>
                    <a:lnTo>
                      <a:pt x="188" y="2"/>
                    </a:lnTo>
                    <a:lnTo>
                      <a:pt x="186" y="0"/>
                    </a:lnTo>
                    <a:lnTo>
                      <a:pt x="0" y="267"/>
                    </a:lnTo>
                    <a:close/>
                  </a:path>
                </a:pathLst>
              </a:custGeom>
              <a:solidFill>
                <a:srgbClr val="8229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iṥľíďé"/>
              <p:cNvSpPr/>
              <p:nvPr/>
            </p:nvSpPr>
            <p:spPr bwMode="auto">
              <a:xfrm>
                <a:off x="6056313" y="2855913"/>
                <a:ext cx="652463" cy="673100"/>
              </a:xfrm>
              <a:custGeom>
                <a:avLst/>
                <a:gdLst>
                  <a:gd name="T0" fmla="*/ 62 w 173"/>
                  <a:gd name="T1" fmla="*/ 0 h 178"/>
                  <a:gd name="T2" fmla="*/ 14 w 173"/>
                  <a:gd name="T3" fmla="*/ 48 h 178"/>
                  <a:gd name="T4" fmla="*/ 19 w 173"/>
                  <a:gd name="T5" fmla="*/ 95 h 178"/>
                  <a:gd name="T6" fmla="*/ 101 w 173"/>
                  <a:gd name="T7" fmla="*/ 144 h 178"/>
                  <a:gd name="T8" fmla="*/ 117 w 173"/>
                  <a:gd name="T9" fmla="*/ 155 h 178"/>
                  <a:gd name="T10" fmla="*/ 137 w 173"/>
                  <a:gd name="T11" fmla="*/ 173 h 178"/>
                  <a:gd name="T12" fmla="*/ 151 w 173"/>
                  <a:gd name="T13" fmla="*/ 176 h 178"/>
                  <a:gd name="T14" fmla="*/ 165 w 173"/>
                  <a:gd name="T15" fmla="*/ 165 h 178"/>
                  <a:gd name="T16" fmla="*/ 161 w 173"/>
                  <a:gd name="T17" fmla="*/ 145 h 178"/>
                  <a:gd name="T18" fmla="*/ 146 w 173"/>
                  <a:gd name="T19" fmla="*/ 136 h 178"/>
                  <a:gd name="T20" fmla="*/ 169 w 173"/>
                  <a:gd name="T21" fmla="*/ 135 h 178"/>
                  <a:gd name="T22" fmla="*/ 172 w 173"/>
                  <a:gd name="T23" fmla="*/ 133 h 178"/>
                  <a:gd name="T24" fmla="*/ 172 w 173"/>
                  <a:gd name="T25" fmla="*/ 133 h 178"/>
                  <a:gd name="T26" fmla="*/ 170 w 173"/>
                  <a:gd name="T27" fmla="*/ 128 h 178"/>
                  <a:gd name="T28" fmla="*/ 169 w 173"/>
                  <a:gd name="T29" fmla="*/ 127 h 178"/>
                  <a:gd name="T30" fmla="*/ 167 w 173"/>
                  <a:gd name="T31" fmla="*/ 127 h 178"/>
                  <a:gd name="T32" fmla="*/ 132 w 173"/>
                  <a:gd name="T33" fmla="*/ 128 h 178"/>
                  <a:gd name="T34" fmla="*/ 121 w 173"/>
                  <a:gd name="T35" fmla="*/ 125 h 178"/>
                  <a:gd name="T36" fmla="*/ 62 w 173"/>
                  <a:gd name="T37" fmla="*/ 79 h 178"/>
                  <a:gd name="T38" fmla="*/ 61 w 173"/>
                  <a:gd name="T39" fmla="*/ 70 h 178"/>
                  <a:gd name="T40" fmla="*/ 82 w 173"/>
                  <a:gd name="T41" fmla="*/ 36 h 178"/>
                  <a:gd name="T42" fmla="*/ 62 w 173"/>
                  <a:gd name="T43"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3" h="178">
                    <a:moveTo>
                      <a:pt x="62" y="0"/>
                    </a:moveTo>
                    <a:cubicBezTo>
                      <a:pt x="14" y="48"/>
                      <a:pt x="14" y="48"/>
                      <a:pt x="14" y="48"/>
                    </a:cubicBezTo>
                    <a:cubicBezTo>
                      <a:pt x="0" y="61"/>
                      <a:pt x="3" y="84"/>
                      <a:pt x="19" y="95"/>
                    </a:cubicBezTo>
                    <a:cubicBezTo>
                      <a:pt x="101" y="144"/>
                      <a:pt x="101" y="144"/>
                      <a:pt x="101" y="144"/>
                    </a:cubicBezTo>
                    <a:cubicBezTo>
                      <a:pt x="107" y="147"/>
                      <a:pt x="112" y="151"/>
                      <a:pt x="117" y="155"/>
                    </a:cubicBezTo>
                    <a:cubicBezTo>
                      <a:pt x="137" y="173"/>
                      <a:pt x="137" y="173"/>
                      <a:pt x="137" y="173"/>
                    </a:cubicBezTo>
                    <a:cubicBezTo>
                      <a:pt x="141" y="177"/>
                      <a:pt x="146" y="178"/>
                      <a:pt x="151" y="176"/>
                    </a:cubicBezTo>
                    <a:cubicBezTo>
                      <a:pt x="156" y="174"/>
                      <a:pt x="161" y="171"/>
                      <a:pt x="165" y="165"/>
                    </a:cubicBezTo>
                    <a:cubicBezTo>
                      <a:pt x="169" y="158"/>
                      <a:pt x="167" y="149"/>
                      <a:pt x="161" y="145"/>
                    </a:cubicBezTo>
                    <a:cubicBezTo>
                      <a:pt x="146" y="136"/>
                      <a:pt x="146" y="136"/>
                      <a:pt x="146" y="136"/>
                    </a:cubicBezTo>
                    <a:cubicBezTo>
                      <a:pt x="169" y="135"/>
                      <a:pt x="169" y="135"/>
                      <a:pt x="169" y="135"/>
                    </a:cubicBezTo>
                    <a:cubicBezTo>
                      <a:pt x="170" y="135"/>
                      <a:pt x="171" y="135"/>
                      <a:pt x="172" y="133"/>
                    </a:cubicBezTo>
                    <a:cubicBezTo>
                      <a:pt x="172" y="133"/>
                      <a:pt x="172" y="133"/>
                      <a:pt x="172" y="133"/>
                    </a:cubicBezTo>
                    <a:cubicBezTo>
                      <a:pt x="173" y="132"/>
                      <a:pt x="172" y="129"/>
                      <a:pt x="170" y="128"/>
                    </a:cubicBezTo>
                    <a:cubicBezTo>
                      <a:pt x="169" y="127"/>
                      <a:pt x="169" y="127"/>
                      <a:pt x="169" y="127"/>
                    </a:cubicBezTo>
                    <a:cubicBezTo>
                      <a:pt x="168" y="127"/>
                      <a:pt x="167" y="127"/>
                      <a:pt x="167" y="127"/>
                    </a:cubicBezTo>
                    <a:cubicBezTo>
                      <a:pt x="132" y="128"/>
                      <a:pt x="132" y="128"/>
                      <a:pt x="132" y="128"/>
                    </a:cubicBezTo>
                    <a:cubicBezTo>
                      <a:pt x="128" y="128"/>
                      <a:pt x="124" y="127"/>
                      <a:pt x="121" y="125"/>
                    </a:cubicBezTo>
                    <a:cubicBezTo>
                      <a:pt x="62" y="79"/>
                      <a:pt x="62" y="79"/>
                      <a:pt x="62" y="79"/>
                    </a:cubicBezTo>
                    <a:cubicBezTo>
                      <a:pt x="60" y="77"/>
                      <a:pt x="59" y="73"/>
                      <a:pt x="61" y="70"/>
                    </a:cubicBezTo>
                    <a:cubicBezTo>
                      <a:pt x="82" y="36"/>
                      <a:pt x="82" y="36"/>
                      <a:pt x="82" y="36"/>
                    </a:cubicBezTo>
                    <a:lnTo>
                      <a:pt x="62"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iSḻïḓê"/>
              <p:cNvSpPr/>
              <p:nvPr/>
            </p:nvSpPr>
            <p:spPr bwMode="auto">
              <a:xfrm>
                <a:off x="6275388" y="2855913"/>
                <a:ext cx="90488" cy="136525"/>
              </a:xfrm>
              <a:custGeom>
                <a:avLst/>
                <a:gdLst>
                  <a:gd name="T0" fmla="*/ 24 w 24"/>
                  <a:gd name="T1" fmla="*/ 36 h 36"/>
                  <a:gd name="T2" fmla="*/ 4 w 24"/>
                  <a:gd name="T3" fmla="*/ 0 h 36"/>
                  <a:gd name="T4" fmla="*/ 0 w 24"/>
                  <a:gd name="T5" fmla="*/ 4 h 36"/>
                  <a:gd name="T6" fmla="*/ 0 w 24"/>
                  <a:gd name="T7" fmla="*/ 4 h 36"/>
                  <a:gd name="T8" fmla="*/ 16 w 24"/>
                  <a:gd name="T9" fmla="*/ 23 h 36"/>
                  <a:gd name="T10" fmla="*/ 24 w 24"/>
                  <a:gd name="T11" fmla="*/ 36 h 36"/>
                </a:gdLst>
                <a:ahLst/>
                <a:cxnLst>
                  <a:cxn ang="0">
                    <a:pos x="T0" y="T1"/>
                  </a:cxn>
                  <a:cxn ang="0">
                    <a:pos x="T2" y="T3"/>
                  </a:cxn>
                  <a:cxn ang="0">
                    <a:pos x="T4" y="T5"/>
                  </a:cxn>
                  <a:cxn ang="0">
                    <a:pos x="T6" y="T7"/>
                  </a:cxn>
                  <a:cxn ang="0">
                    <a:pos x="T8" y="T9"/>
                  </a:cxn>
                  <a:cxn ang="0">
                    <a:pos x="T10" y="T11"/>
                  </a:cxn>
                </a:cxnLst>
                <a:rect l="0" t="0" r="r" b="b"/>
                <a:pathLst>
                  <a:path w="24" h="36">
                    <a:moveTo>
                      <a:pt x="24" y="36"/>
                    </a:moveTo>
                    <a:cubicBezTo>
                      <a:pt x="4" y="0"/>
                      <a:pt x="4" y="0"/>
                      <a:pt x="4" y="0"/>
                    </a:cubicBezTo>
                    <a:cubicBezTo>
                      <a:pt x="0" y="4"/>
                      <a:pt x="0" y="4"/>
                      <a:pt x="0" y="4"/>
                    </a:cubicBezTo>
                    <a:cubicBezTo>
                      <a:pt x="0" y="4"/>
                      <a:pt x="0" y="4"/>
                      <a:pt x="0" y="4"/>
                    </a:cubicBezTo>
                    <a:cubicBezTo>
                      <a:pt x="6" y="9"/>
                      <a:pt x="12" y="16"/>
                      <a:pt x="16" y="23"/>
                    </a:cubicBezTo>
                    <a:lnTo>
                      <a:pt x="24" y="36"/>
                    </a:ln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îṡ1ïḓe"/>
              <p:cNvSpPr/>
              <p:nvPr/>
            </p:nvSpPr>
            <p:spPr bwMode="auto">
              <a:xfrm>
                <a:off x="4852988" y="4495801"/>
                <a:ext cx="195263" cy="204788"/>
              </a:xfrm>
              <a:custGeom>
                <a:avLst/>
                <a:gdLst>
                  <a:gd name="T0" fmla="*/ 18 w 52"/>
                  <a:gd name="T1" fmla="*/ 0 h 54"/>
                  <a:gd name="T2" fmla="*/ 0 w 52"/>
                  <a:gd name="T3" fmla="*/ 19 h 54"/>
                  <a:gd name="T4" fmla="*/ 1 w 52"/>
                  <a:gd name="T5" fmla="*/ 25 h 54"/>
                  <a:gd name="T6" fmla="*/ 21 w 52"/>
                  <a:gd name="T7" fmla="*/ 50 h 54"/>
                  <a:gd name="T8" fmla="*/ 28 w 52"/>
                  <a:gd name="T9" fmla="*/ 54 h 54"/>
                  <a:gd name="T10" fmla="*/ 52 w 52"/>
                  <a:gd name="T11" fmla="*/ 35 h 54"/>
                  <a:gd name="T12" fmla="*/ 18 w 52"/>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18" y="0"/>
                    </a:moveTo>
                    <a:cubicBezTo>
                      <a:pt x="0" y="19"/>
                      <a:pt x="0" y="19"/>
                      <a:pt x="0" y="19"/>
                    </a:cubicBezTo>
                    <a:cubicBezTo>
                      <a:pt x="1" y="25"/>
                      <a:pt x="1" y="25"/>
                      <a:pt x="1" y="25"/>
                    </a:cubicBezTo>
                    <a:cubicBezTo>
                      <a:pt x="4" y="35"/>
                      <a:pt x="12" y="44"/>
                      <a:pt x="21" y="50"/>
                    </a:cubicBezTo>
                    <a:cubicBezTo>
                      <a:pt x="28" y="54"/>
                      <a:pt x="28" y="54"/>
                      <a:pt x="28" y="54"/>
                    </a:cubicBezTo>
                    <a:cubicBezTo>
                      <a:pt x="52" y="35"/>
                      <a:pt x="52" y="35"/>
                      <a:pt x="52" y="35"/>
                    </a:cubicBezTo>
                    <a:lnTo>
                      <a:pt x="18"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išlíḓè"/>
              <p:cNvSpPr/>
              <p:nvPr/>
            </p:nvSpPr>
            <p:spPr bwMode="auto">
              <a:xfrm>
                <a:off x="4908550" y="3556001"/>
                <a:ext cx="1868488" cy="1169988"/>
              </a:xfrm>
              <a:custGeom>
                <a:avLst/>
                <a:gdLst>
                  <a:gd name="T0" fmla="*/ 365 w 495"/>
                  <a:gd name="T1" fmla="*/ 0 h 310"/>
                  <a:gd name="T2" fmla="*/ 246 w 495"/>
                  <a:gd name="T3" fmla="*/ 7 h 310"/>
                  <a:gd name="T4" fmla="*/ 192 w 495"/>
                  <a:gd name="T5" fmla="*/ 33 h 310"/>
                  <a:gd name="T6" fmla="*/ 0 w 495"/>
                  <a:gd name="T7" fmla="*/ 245 h 310"/>
                  <a:gd name="T8" fmla="*/ 58 w 495"/>
                  <a:gd name="T9" fmla="*/ 310 h 310"/>
                  <a:gd name="T10" fmla="*/ 257 w 495"/>
                  <a:gd name="T11" fmla="*/ 122 h 310"/>
                  <a:gd name="T12" fmla="*/ 286 w 495"/>
                  <a:gd name="T13" fmla="*/ 114 h 310"/>
                  <a:gd name="T14" fmla="*/ 404 w 495"/>
                  <a:gd name="T15" fmla="*/ 146 h 310"/>
                  <a:gd name="T16" fmla="*/ 470 w 495"/>
                  <a:gd name="T17" fmla="*/ 126 h 310"/>
                  <a:gd name="T18" fmla="*/ 495 w 495"/>
                  <a:gd name="T19" fmla="*/ 82 h 310"/>
                  <a:gd name="T20" fmla="*/ 365 w 495"/>
                  <a:gd name="T21"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5" h="310">
                    <a:moveTo>
                      <a:pt x="365" y="0"/>
                    </a:moveTo>
                    <a:cubicBezTo>
                      <a:pt x="246" y="7"/>
                      <a:pt x="246" y="7"/>
                      <a:pt x="246" y="7"/>
                    </a:cubicBezTo>
                    <a:cubicBezTo>
                      <a:pt x="225" y="8"/>
                      <a:pt x="206" y="17"/>
                      <a:pt x="192" y="33"/>
                    </a:cubicBezTo>
                    <a:cubicBezTo>
                      <a:pt x="0" y="245"/>
                      <a:pt x="0" y="245"/>
                      <a:pt x="0" y="245"/>
                    </a:cubicBezTo>
                    <a:cubicBezTo>
                      <a:pt x="58" y="310"/>
                      <a:pt x="58" y="310"/>
                      <a:pt x="58" y="310"/>
                    </a:cubicBezTo>
                    <a:cubicBezTo>
                      <a:pt x="257" y="122"/>
                      <a:pt x="257" y="122"/>
                      <a:pt x="257" y="122"/>
                    </a:cubicBezTo>
                    <a:cubicBezTo>
                      <a:pt x="265" y="114"/>
                      <a:pt x="276" y="112"/>
                      <a:pt x="286" y="114"/>
                    </a:cubicBezTo>
                    <a:cubicBezTo>
                      <a:pt x="404" y="146"/>
                      <a:pt x="404" y="146"/>
                      <a:pt x="404" y="146"/>
                    </a:cubicBezTo>
                    <a:cubicBezTo>
                      <a:pt x="428" y="152"/>
                      <a:pt x="454" y="145"/>
                      <a:pt x="470" y="126"/>
                    </a:cubicBezTo>
                    <a:cubicBezTo>
                      <a:pt x="481" y="114"/>
                      <a:pt x="491" y="98"/>
                      <a:pt x="495" y="82"/>
                    </a:cubicBezTo>
                    <a:lnTo>
                      <a:pt x="365" y="0"/>
                    </a:ln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íSḻiḋê"/>
              <p:cNvSpPr/>
              <p:nvPr/>
            </p:nvSpPr>
            <p:spPr bwMode="auto">
              <a:xfrm>
                <a:off x="4557713" y="4465638"/>
                <a:ext cx="415925" cy="381000"/>
              </a:xfrm>
              <a:custGeom>
                <a:avLst/>
                <a:gdLst>
                  <a:gd name="T0" fmla="*/ 80 w 110"/>
                  <a:gd name="T1" fmla="*/ 25 h 101"/>
                  <a:gd name="T2" fmla="*/ 13 w 110"/>
                  <a:gd name="T3" fmla="*/ 1 h 101"/>
                  <a:gd name="T4" fmla="*/ 4 w 110"/>
                  <a:gd name="T5" fmla="*/ 2 h 101"/>
                  <a:gd name="T6" fmla="*/ 4 w 110"/>
                  <a:gd name="T7" fmla="*/ 2 h 101"/>
                  <a:gd name="T8" fmla="*/ 3 w 110"/>
                  <a:gd name="T9" fmla="*/ 15 h 101"/>
                  <a:gd name="T10" fmla="*/ 74 w 110"/>
                  <a:gd name="T11" fmla="*/ 95 h 101"/>
                  <a:gd name="T12" fmla="*/ 90 w 110"/>
                  <a:gd name="T13" fmla="*/ 90 h 101"/>
                  <a:gd name="T14" fmla="*/ 108 w 110"/>
                  <a:gd name="T15" fmla="*/ 64 h 101"/>
                  <a:gd name="T16" fmla="*/ 105 w 110"/>
                  <a:gd name="T17" fmla="*/ 57 h 101"/>
                  <a:gd name="T18" fmla="*/ 80 w 110"/>
                  <a:gd name="T19" fmla="*/ 2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101">
                    <a:moveTo>
                      <a:pt x="80" y="25"/>
                    </a:moveTo>
                    <a:cubicBezTo>
                      <a:pt x="80" y="25"/>
                      <a:pt x="29" y="8"/>
                      <a:pt x="13" y="1"/>
                    </a:cubicBezTo>
                    <a:cubicBezTo>
                      <a:pt x="10" y="0"/>
                      <a:pt x="7" y="0"/>
                      <a:pt x="4" y="2"/>
                    </a:cubicBezTo>
                    <a:cubicBezTo>
                      <a:pt x="4" y="2"/>
                      <a:pt x="4" y="2"/>
                      <a:pt x="4" y="2"/>
                    </a:cubicBezTo>
                    <a:cubicBezTo>
                      <a:pt x="0" y="6"/>
                      <a:pt x="0" y="11"/>
                      <a:pt x="3" y="15"/>
                    </a:cubicBezTo>
                    <a:cubicBezTo>
                      <a:pt x="74" y="95"/>
                      <a:pt x="74" y="95"/>
                      <a:pt x="74" y="95"/>
                    </a:cubicBezTo>
                    <a:cubicBezTo>
                      <a:pt x="74" y="95"/>
                      <a:pt x="82" y="101"/>
                      <a:pt x="90" y="90"/>
                    </a:cubicBezTo>
                    <a:cubicBezTo>
                      <a:pt x="108" y="64"/>
                      <a:pt x="108" y="64"/>
                      <a:pt x="108" y="64"/>
                    </a:cubicBezTo>
                    <a:cubicBezTo>
                      <a:pt x="110" y="62"/>
                      <a:pt x="109" y="58"/>
                      <a:pt x="105" y="57"/>
                    </a:cubicBezTo>
                    <a:cubicBezTo>
                      <a:pt x="96" y="54"/>
                      <a:pt x="80" y="45"/>
                      <a:pt x="80" y="25"/>
                    </a:cubicBez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ísḷïďê"/>
              <p:cNvSpPr/>
              <p:nvPr/>
            </p:nvSpPr>
            <p:spPr bwMode="auto">
              <a:xfrm>
                <a:off x="4222750" y="3597276"/>
                <a:ext cx="196850" cy="112713"/>
              </a:xfrm>
              <a:custGeom>
                <a:avLst/>
                <a:gdLst>
                  <a:gd name="T0" fmla="*/ 124 w 124"/>
                  <a:gd name="T1" fmla="*/ 0 h 71"/>
                  <a:gd name="T2" fmla="*/ 100 w 124"/>
                  <a:gd name="T3" fmla="*/ 71 h 71"/>
                  <a:gd name="T4" fmla="*/ 0 w 124"/>
                  <a:gd name="T5" fmla="*/ 2 h 71"/>
                  <a:gd name="T6" fmla="*/ 124 w 124"/>
                  <a:gd name="T7" fmla="*/ 0 h 71"/>
                </a:gdLst>
                <a:ahLst/>
                <a:cxnLst>
                  <a:cxn ang="0">
                    <a:pos x="T0" y="T1"/>
                  </a:cxn>
                  <a:cxn ang="0">
                    <a:pos x="T2" y="T3"/>
                  </a:cxn>
                  <a:cxn ang="0">
                    <a:pos x="T4" y="T5"/>
                  </a:cxn>
                  <a:cxn ang="0">
                    <a:pos x="T6" y="T7"/>
                  </a:cxn>
                </a:cxnLst>
                <a:rect l="0" t="0" r="r" b="b"/>
                <a:pathLst>
                  <a:path w="124" h="71">
                    <a:moveTo>
                      <a:pt x="124" y="0"/>
                    </a:moveTo>
                    <a:lnTo>
                      <a:pt x="100" y="71"/>
                    </a:lnTo>
                    <a:lnTo>
                      <a:pt x="0" y="2"/>
                    </a:lnTo>
                    <a:lnTo>
                      <a:pt x="124" y="0"/>
                    </a:lnTo>
                    <a:close/>
                  </a:path>
                </a:pathLst>
              </a:custGeom>
              <a:solidFill>
                <a:srgbClr val="1111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ïṩlïďe"/>
              <p:cNvSpPr/>
              <p:nvPr/>
            </p:nvSpPr>
            <p:spPr bwMode="auto">
              <a:xfrm>
                <a:off x="5332413" y="1949451"/>
                <a:ext cx="315913" cy="366713"/>
              </a:xfrm>
              <a:custGeom>
                <a:avLst/>
                <a:gdLst>
                  <a:gd name="T0" fmla="*/ 15 w 84"/>
                  <a:gd name="T1" fmla="*/ 0 h 97"/>
                  <a:gd name="T2" fmla="*/ 0 w 84"/>
                  <a:gd name="T3" fmla="*/ 12 h 97"/>
                  <a:gd name="T4" fmla="*/ 84 w 84"/>
                  <a:gd name="T5" fmla="*/ 97 h 97"/>
                  <a:gd name="T6" fmla="*/ 15 w 84"/>
                  <a:gd name="T7" fmla="*/ 0 h 97"/>
                </a:gdLst>
                <a:ahLst/>
                <a:cxnLst>
                  <a:cxn ang="0">
                    <a:pos x="T0" y="T1"/>
                  </a:cxn>
                  <a:cxn ang="0">
                    <a:pos x="T2" y="T3"/>
                  </a:cxn>
                  <a:cxn ang="0">
                    <a:pos x="T4" y="T5"/>
                  </a:cxn>
                  <a:cxn ang="0">
                    <a:pos x="T6" y="T7"/>
                  </a:cxn>
                </a:cxnLst>
                <a:rect l="0" t="0" r="r" b="b"/>
                <a:pathLst>
                  <a:path w="84" h="97">
                    <a:moveTo>
                      <a:pt x="15" y="0"/>
                    </a:moveTo>
                    <a:cubicBezTo>
                      <a:pt x="0" y="12"/>
                      <a:pt x="0" y="12"/>
                      <a:pt x="0" y="12"/>
                    </a:cubicBezTo>
                    <a:cubicBezTo>
                      <a:pt x="0" y="12"/>
                      <a:pt x="64" y="71"/>
                      <a:pt x="84" y="97"/>
                    </a:cubicBezTo>
                    <a:lnTo>
                      <a:pt x="15" y="0"/>
                    </a:lnTo>
                    <a:close/>
                  </a:path>
                </a:pathLst>
              </a:custGeom>
              <a:solidFill>
                <a:srgbClr val="B3B1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ïşḻïďé"/>
              <p:cNvSpPr/>
              <p:nvPr/>
            </p:nvSpPr>
            <p:spPr bwMode="auto">
              <a:xfrm>
                <a:off x="5351463" y="1833563"/>
                <a:ext cx="550863" cy="706438"/>
              </a:xfrm>
              <a:custGeom>
                <a:avLst/>
                <a:gdLst>
                  <a:gd name="T0" fmla="*/ 1 w 146"/>
                  <a:gd name="T1" fmla="*/ 24 h 187"/>
                  <a:gd name="T2" fmla="*/ 36 w 146"/>
                  <a:gd name="T3" fmla="*/ 1 h 187"/>
                  <a:gd name="T4" fmla="*/ 41 w 146"/>
                  <a:gd name="T5" fmla="*/ 4 h 187"/>
                  <a:gd name="T6" fmla="*/ 144 w 146"/>
                  <a:gd name="T7" fmla="*/ 162 h 187"/>
                  <a:gd name="T8" fmla="*/ 145 w 146"/>
                  <a:gd name="T9" fmla="*/ 168 h 187"/>
                  <a:gd name="T10" fmla="*/ 143 w 146"/>
                  <a:gd name="T11" fmla="*/ 172 h 187"/>
                  <a:gd name="T12" fmla="*/ 122 w 146"/>
                  <a:gd name="T13" fmla="*/ 186 h 187"/>
                  <a:gd name="T14" fmla="*/ 116 w 146"/>
                  <a:gd name="T15" fmla="*/ 187 h 187"/>
                  <a:gd name="T16" fmla="*/ 112 w 146"/>
                  <a:gd name="T17" fmla="*/ 185 h 187"/>
                  <a:gd name="T18" fmla="*/ 2 w 146"/>
                  <a:gd name="T19" fmla="*/ 30 h 187"/>
                  <a:gd name="T20" fmla="*/ 1 w 146"/>
                  <a:gd name="T21" fmla="*/ 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 h="187">
                    <a:moveTo>
                      <a:pt x="1" y="24"/>
                    </a:moveTo>
                    <a:cubicBezTo>
                      <a:pt x="5" y="17"/>
                      <a:pt x="14" y="6"/>
                      <a:pt x="36" y="1"/>
                    </a:cubicBezTo>
                    <a:cubicBezTo>
                      <a:pt x="38" y="0"/>
                      <a:pt x="40" y="2"/>
                      <a:pt x="41" y="4"/>
                    </a:cubicBezTo>
                    <a:cubicBezTo>
                      <a:pt x="51" y="24"/>
                      <a:pt x="103" y="130"/>
                      <a:pt x="144" y="162"/>
                    </a:cubicBezTo>
                    <a:cubicBezTo>
                      <a:pt x="146" y="163"/>
                      <a:pt x="146" y="166"/>
                      <a:pt x="145" y="168"/>
                    </a:cubicBezTo>
                    <a:cubicBezTo>
                      <a:pt x="143" y="172"/>
                      <a:pt x="143" y="172"/>
                      <a:pt x="143" y="172"/>
                    </a:cubicBezTo>
                    <a:cubicBezTo>
                      <a:pt x="139" y="180"/>
                      <a:pt x="131" y="185"/>
                      <a:pt x="122" y="186"/>
                    </a:cubicBezTo>
                    <a:cubicBezTo>
                      <a:pt x="116" y="187"/>
                      <a:pt x="116" y="187"/>
                      <a:pt x="116" y="187"/>
                    </a:cubicBezTo>
                    <a:cubicBezTo>
                      <a:pt x="115" y="187"/>
                      <a:pt x="113" y="186"/>
                      <a:pt x="112" y="185"/>
                    </a:cubicBezTo>
                    <a:cubicBezTo>
                      <a:pt x="102" y="166"/>
                      <a:pt x="45" y="66"/>
                      <a:pt x="2" y="30"/>
                    </a:cubicBezTo>
                    <a:cubicBezTo>
                      <a:pt x="1" y="28"/>
                      <a:pt x="0" y="26"/>
                      <a:pt x="1" y="24"/>
                    </a:cubicBezTo>
                    <a:close/>
                  </a:path>
                </a:pathLst>
              </a:custGeom>
              <a:solidFill>
                <a:srgbClr val="DBDB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iŝľïḍé"/>
              <p:cNvSpPr/>
              <p:nvPr/>
            </p:nvSpPr>
            <p:spPr bwMode="auto">
              <a:xfrm>
                <a:off x="5573713" y="2146301"/>
                <a:ext cx="146050" cy="139700"/>
              </a:xfrm>
              <a:custGeom>
                <a:avLst/>
                <a:gdLst>
                  <a:gd name="T0" fmla="*/ 20 w 39"/>
                  <a:gd name="T1" fmla="*/ 2 h 37"/>
                  <a:gd name="T2" fmla="*/ 2 w 39"/>
                  <a:gd name="T3" fmla="*/ 19 h 37"/>
                  <a:gd name="T4" fmla="*/ 2 w 39"/>
                  <a:gd name="T5" fmla="*/ 26 h 37"/>
                  <a:gd name="T6" fmla="*/ 12 w 39"/>
                  <a:gd name="T7" fmla="*/ 35 h 37"/>
                  <a:gd name="T8" fmla="*/ 17 w 39"/>
                  <a:gd name="T9" fmla="*/ 36 h 37"/>
                  <a:gd name="T10" fmla="*/ 37 w 39"/>
                  <a:gd name="T11" fmla="*/ 24 h 37"/>
                  <a:gd name="T12" fmla="*/ 38 w 39"/>
                  <a:gd name="T13" fmla="*/ 17 h 37"/>
                  <a:gd name="T14" fmla="*/ 27 w 39"/>
                  <a:gd name="T15" fmla="*/ 3 h 37"/>
                  <a:gd name="T16" fmla="*/ 20 w 39"/>
                  <a:gd name="T17"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7">
                    <a:moveTo>
                      <a:pt x="20" y="2"/>
                    </a:moveTo>
                    <a:cubicBezTo>
                      <a:pt x="2" y="19"/>
                      <a:pt x="2" y="19"/>
                      <a:pt x="2" y="19"/>
                    </a:cubicBezTo>
                    <a:cubicBezTo>
                      <a:pt x="0" y="21"/>
                      <a:pt x="0" y="24"/>
                      <a:pt x="2" y="26"/>
                    </a:cubicBezTo>
                    <a:cubicBezTo>
                      <a:pt x="12" y="35"/>
                      <a:pt x="12" y="35"/>
                      <a:pt x="12" y="35"/>
                    </a:cubicBezTo>
                    <a:cubicBezTo>
                      <a:pt x="13" y="36"/>
                      <a:pt x="16" y="37"/>
                      <a:pt x="17" y="36"/>
                    </a:cubicBezTo>
                    <a:cubicBezTo>
                      <a:pt x="37" y="24"/>
                      <a:pt x="37" y="24"/>
                      <a:pt x="37" y="24"/>
                    </a:cubicBezTo>
                    <a:cubicBezTo>
                      <a:pt x="39" y="23"/>
                      <a:pt x="39" y="20"/>
                      <a:pt x="38" y="17"/>
                    </a:cubicBezTo>
                    <a:cubicBezTo>
                      <a:pt x="27" y="3"/>
                      <a:pt x="27" y="3"/>
                      <a:pt x="27" y="3"/>
                    </a:cubicBezTo>
                    <a:cubicBezTo>
                      <a:pt x="25" y="1"/>
                      <a:pt x="22" y="0"/>
                      <a:pt x="20" y="2"/>
                    </a:cubicBez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iŝḷïdê"/>
              <p:cNvSpPr/>
              <p:nvPr/>
            </p:nvSpPr>
            <p:spPr bwMode="auto">
              <a:xfrm>
                <a:off x="5595938" y="2252663"/>
                <a:ext cx="109538" cy="169863"/>
              </a:xfrm>
              <a:custGeom>
                <a:avLst/>
                <a:gdLst>
                  <a:gd name="T0" fmla="*/ 3 w 29"/>
                  <a:gd name="T1" fmla="*/ 0 h 45"/>
                  <a:gd name="T2" fmla="*/ 0 w 29"/>
                  <a:gd name="T3" fmla="*/ 28 h 45"/>
                  <a:gd name="T4" fmla="*/ 1 w 29"/>
                  <a:gd name="T5" fmla="*/ 35 h 45"/>
                  <a:gd name="T6" fmla="*/ 22 w 29"/>
                  <a:gd name="T7" fmla="*/ 37 h 45"/>
                  <a:gd name="T8" fmla="*/ 9 w 29"/>
                  <a:gd name="T9" fmla="*/ 0 h 45"/>
                  <a:gd name="T10" fmla="*/ 3 w 29"/>
                  <a:gd name="T11" fmla="*/ 0 h 45"/>
                </a:gdLst>
                <a:ahLst/>
                <a:cxnLst>
                  <a:cxn ang="0">
                    <a:pos x="T0" y="T1"/>
                  </a:cxn>
                  <a:cxn ang="0">
                    <a:pos x="T2" y="T3"/>
                  </a:cxn>
                  <a:cxn ang="0">
                    <a:pos x="T4" y="T5"/>
                  </a:cxn>
                  <a:cxn ang="0">
                    <a:pos x="T6" y="T7"/>
                  </a:cxn>
                  <a:cxn ang="0">
                    <a:pos x="T8" y="T9"/>
                  </a:cxn>
                  <a:cxn ang="0">
                    <a:pos x="T10" y="T11"/>
                  </a:cxn>
                </a:cxnLst>
                <a:rect l="0" t="0" r="r" b="b"/>
                <a:pathLst>
                  <a:path w="29" h="45">
                    <a:moveTo>
                      <a:pt x="3" y="0"/>
                    </a:moveTo>
                    <a:cubicBezTo>
                      <a:pt x="3" y="0"/>
                      <a:pt x="7" y="12"/>
                      <a:pt x="0" y="28"/>
                    </a:cubicBezTo>
                    <a:cubicBezTo>
                      <a:pt x="0" y="28"/>
                      <a:pt x="0" y="31"/>
                      <a:pt x="1" y="35"/>
                    </a:cubicBezTo>
                    <a:cubicBezTo>
                      <a:pt x="4" y="44"/>
                      <a:pt x="17" y="45"/>
                      <a:pt x="22" y="37"/>
                    </a:cubicBezTo>
                    <a:cubicBezTo>
                      <a:pt x="27" y="29"/>
                      <a:pt x="29" y="15"/>
                      <a:pt x="9" y="0"/>
                    </a:cubicBezTo>
                    <a:lnTo>
                      <a:pt x="3" y="0"/>
                    </a:ln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îsḷiḑé"/>
              <p:cNvSpPr/>
              <p:nvPr/>
            </p:nvSpPr>
            <p:spPr bwMode="auto">
              <a:xfrm>
                <a:off x="5524500" y="2241551"/>
                <a:ext cx="128588" cy="104775"/>
              </a:xfrm>
              <a:custGeom>
                <a:avLst/>
                <a:gdLst>
                  <a:gd name="T0" fmla="*/ 19 w 34"/>
                  <a:gd name="T1" fmla="*/ 0 h 28"/>
                  <a:gd name="T2" fmla="*/ 8 w 34"/>
                  <a:gd name="T3" fmla="*/ 12 h 28"/>
                  <a:gd name="T4" fmla="*/ 13 w 34"/>
                  <a:gd name="T5" fmla="*/ 28 h 28"/>
                  <a:gd name="T6" fmla="*/ 19 w 34"/>
                  <a:gd name="T7" fmla="*/ 0 h 28"/>
                </a:gdLst>
                <a:ahLst/>
                <a:cxnLst>
                  <a:cxn ang="0">
                    <a:pos x="T0" y="T1"/>
                  </a:cxn>
                  <a:cxn ang="0">
                    <a:pos x="T2" y="T3"/>
                  </a:cxn>
                  <a:cxn ang="0">
                    <a:pos x="T4" y="T5"/>
                  </a:cxn>
                  <a:cxn ang="0">
                    <a:pos x="T6" y="T7"/>
                  </a:cxn>
                </a:cxnLst>
                <a:rect l="0" t="0" r="r" b="b"/>
                <a:pathLst>
                  <a:path w="34" h="28">
                    <a:moveTo>
                      <a:pt x="19" y="0"/>
                    </a:moveTo>
                    <a:cubicBezTo>
                      <a:pt x="19" y="0"/>
                      <a:pt x="18" y="5"/>
                      <a:pt x="8" y="12"/>
                    </a:cubicBezTo>
                    <a:cubicBezTo>
                      <a:pt x="8" y="12"/>
                      <a:pt x="0" y="26"/>
                      <a:pt x="13" y="28"/>
                    </a:cubicBezTo>
                    <a:cubicBezTo>
                      <a:pt x="13" y="28"/>
                      <a:pt x="34" y="21"/>
                      <a:pt x="19" y="0"/>
                    </a:cubicBez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iṥľíḓè"/>
              <p:cNvSpPr/>
              <p:nvPr/>
            </p:nvSpPr>
            <p:spPr bwMode="auto">
              <a:xfrm>
                <a:off x="4124325" y="2535238"/>
                <a:ext cx="577850" cy="284163"/>
              </a:xfrm>
              <a:custGeom>
                <a:avLst/>
                <a:gdLst>
                  <a:gd name="T0" fmla="*/ 0 w 153"/>
                  <a:gd name="T1" fmla="*/ 33 h 75"/>
                  <a:gd name="T2" fmla="*/ 6 w 153"/>
                  <a:gd name="T3" fmla="*/ 71 h 75"/>
                  <a:gd name="T4" fmla="*/ 10 w 153"/>
                  <a:gd name="T5" fmla="*/ 75 h 75"/>
                  <a:gd name="T6" fmla="*/ 75 w 153"/>
                  <a:gd name="T7" fmla="*/ 75 h 75"/>
                  <a:gd name="T8" fmla="*/ 87 w 153"/>
                  <a:gd name="T9" fmla="*/ 72 h 75"/>
                  <a:gd name="T10" fmla="*/ 150 w 153"/>
                  <a:gd name="T11" fmla="*/ 42 h 75"/>
                  <a:gd name="T12" fmla="*/ 152 w 153"/>
                  <a:gd name="T13" fmla="*/ 37 h 75"/>
                  <a:gd name="T14" fmla="*/ 141 w 153"/>
                  <a:gd name="T15" fmla="*/ 0 h 75"/>
                  <a:gd name="T16" fmla="*/ 0 w 153"/>
                  <a:gd name="T17"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75">
                    <a:moveTo>
                      <a:pt x="0" y="33"/>
                    </a:moveTo>
                    <a:cubicBezTo>
                      <a:pt x="6" y="71"/>
                      <a:pt x="6" y="71"/>
                      <a:pt x="6" y="71"/>
                    </a:cubicBezTo>
                    <a:cubicBezTo>
                      <a:pt x="6" y="73"/>
                      <a:pt x="8" y="75"/>
                      <a:pt x="10" y="75"/>
                    </a:cubicBezTo>
                    <a:cubicBezTo>
                      <a:pt x="75" y="75"/>
                      <a:pt x="75" y="75"/>
                      <a:pt x="75" y="75"/>
                    </a:cubicBezTo>
                    <a:cubicBezTo>
                      <a:pt x="79" y="75"/>
                      <a:pt x="83" y="74"/>
                      <a:pt x="87" y="72"/>
                    </a:cubicBezTo>
                    <a:cubicBezTo>
                      <a:pt x="150" y="42"/>
                      <a:pt x="150" y="42"/>
                      <a:pt x="150" y="42"/>
                    </a:cubicBezTo>
                    <a:cubicBezTo>
                      <a:pt x="152" y="41"/>
                      <a:pt x="153" y="39"/>
                      <a:pt x="152" y="37"/>
                    </a:cubicBezTo>
                    <a:cubicBezTo>
                      <a:pt x="141" y="0"/>
                      <a:pt x="141" y="0"/>
                      <a:pt x="141" y="0"/>
                    </a:cubicBezTo>
                    <a:lnTo>
                      <a:pt x="0" y="33"/>
                    </a:lnTo>
                    <a:close/>
                  </a:path>
                </a:pathLst>
              </a:custGeom>
              <a:solidFill>
                <a:srgbClr val="4C46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ï$ḻiḑê"/>
              <p:cNvSpPr/>
              <p:nvPr/>
            </p:nvSpPr>
            <p:spPr bwMode="auto">
              <a:xfrm>
                <a:off x="3886200" y="2411413"/>
                <a:ext cx="955675" cy="222250"/>
              </a:xfrm>
              <a:custGeom>
                <a:avLst/>
                <a:gdLst>
                  <a:gd name="T0" fmla="*/ 0 w 602"/>
                  <a:gd name="T1" fmla="*/ 140 h 140"/>
                  <a:gd name="T2" fmla="*/ 293 w 602"/>
                  <a:gd name="T3" fmla="*/ 12 h 140"/>
                  <a:gd name="T4" fmla="*/ 602 w 602"/>
                  <a:gd name="T5" fmla="*/ 0 h 140"/>
                  <a:gd name="T6" fmla="*/ 324 w 602"/>
                  <a:gd name="T7" fmla="*/ 140 h 140"/>
                  <a:gd name="T8" fmla="*/ 0 w 602"/>
                  <a:gd name="T9" fmla="*/ 140 h 140"/>
                </a:gdLst>
                <a:ahLst/>
                <a:cxnLst>
                  <a:cxn ang="0">
                    <a:pos x="T0" y="T1"/>
                  </a:cxn>
                  <a:cxn ang="0">
                    <a:pos x="T2" y="T3"/>
                  </a:cxn>
                  <a:cxn ang="0">
                    <a:pos x="T4" y="T5"/>
                  </a:cxn>
                  <a:cxn ang="0">
                    <a:pos x="T6" y="T7"/>
                  </a:cxn>
                  <a:cxn ang="0">
                    <a:pos x="T8" y="T9"/>
                  </a:cxn>
                </a:cxnLst>
                <a:rect l="0" t="0" r="r" b="b"/>
                <a:pathLst>
                  <a:path w="602" h="140">
                    <a:moveTo>
                      <a:pt x="0" y="140"/>
                    </a:moveTo>
                    <a:lnTo>
                      <a:pt x="293" y="12"/>
                    </a:lnTo>
                    <a:lnTo>
                      <a:pt x="602" y="0"/>
                    </a:lnTo>
                    <a:lnTo>
                      <a:pt x="324" y="140"/>
                    </a:lnTo>
                    <a:lnTo>
                      <a:pt x="0" y="140"/>
                    </a:lnTo>
                    <a:close/>
                  </a:path>
                </a:pathLst>
              </a:custGeom>
              <a:solidFill>
                <a:srgbClr val="3731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îṥ1iďé"/>
              <p:cNvSpPr/>
              <p:nvPr/>
            </p:nvSpPr>
            <p:spPr bwMode="auto">
              <a:xfrm>
                <a:off x="3886200" y="2633663"/>
                <a:ext cx="517525" cy="30163"/>
              </a:xfrm>
              <a:custGeom>
                <a:avLst/>
                <a:gdLst>
                  <a:gd name="T0" fmla="*/ 0 w 326"/>
                  <a:gd name="T1" fmla="*/ 0 h 19"/>
                  <a:gd name="T2" fmla="*/ 0 w 326"/>
                  <a:gd name="T3" fmla="*/ 17 h 19"/>
                  <a:gd name="T4" fmla="*/ 326 w 326"/>
                  <a:gd name="T5" fmla="*/ 19 h 19"/>
                  <a:gd name="T6" fmla="*/ 324 w 326"/>
                  <a:gd name="T7" fmla="*/ 0 h 19"/>
                  <a:gd name="T8" fmla="*/ 0 w 326"/>
                  <a:gd name="T9" fmla="*/ 0 h 19"/>
                </a:gdLst>
                <a:ahLst/>
                <a:cxnLst>
                  <a:cxn ang="0">
                    <a:pos x="T0" y="T1"/>
                  </a:cxn>
                  <a:cxn ang="0">
                    <a:pos x="T2" y="T3"/>
                  </a:cxn>
                  <a:cxn ang="0">
                    <a:pos x="T4" y="T5"/>
                  </a:cxn>
                  <a:cxn ang="0">
                    <a:pos x="T6" y="T7"/>
                  </a:cxn>
                  <a:cxn ang="0">
                    <a:pos x="T8" y="T9"/>
                  </a:cxn>
                </a:cxnLst>
                <a:rect l="0" t="0" r="r" b="b"/>
                <a:pathLst>
                  <a:path w="326" h="19">
                    <a:moveTo>
                      <a:pt x="0" y="0"/>
                    </a:moveTo>
                    <a:lnTo>
                      <a:pt x="0" y="17"/>
                    </a:lnTo>
                    <a:lnTo>
                      <a:pt x="326" y="19"/>
                    </a:lnTo>
                    <a:lnTo>
                      <a:pt x="324" y="0"/>
                    </a:lnTo>
                    <a:lnTo>
                      <a:pt x="0" y="0"/>
                    </a:lnTo>
                    <a:close/>
                  </a:path>
                </a:pathLst>
              </a:custGeom>
              <a:solidFill>
                <a:srgbClr val="63595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íṡļiḓè"/>
              <p:cNvSpPr/>
              <p:nvPr/>
            </p:nvSpPr>
            <p:spPr bwMode="auto">
              <a:xfrm>
                <a:off x="4400550" y="2411413"/>
                <a:ext cx="441325" cy="252413"/>
              </a:xfrm>
              <a:custGeom>
                <a:avLst/>
                <a:gdLst>
                  <a:gd name="T0" fmla="*/ 0 w 278"/>
                  <a:gd name="T1" fmla="*/ 140 h 159"/>
                  <a:gd name="T2" fmla="*/ 2 w 278"/>
                  <a:gd name="T3" fmla="*/ 159 h 159"/>
                  <a:gd name="T4" fmla="*/ 278 w 278"/>
                  <a:gd name="T5" fmla="*/ 19 h 159"/>
                  <a:gd name="T6" fmla="*/ 278 w 278"/>
                  <a:gd name="T7" fmla="*/ 0 h 159"/>
                  <a:gd name="T8" fmla="*/ 0 w 278"/>
                  <a:gd name="T9" fmla="*/ 140 h 159"/>
                </a:gdLst>
                <a:ahLst/>
                <a:cxnLst>
                  <a:cxn ang="0">
                    <a:pos x="T0" y="T1"/>
                  </a:cxn>
                  <a:cxn ang="0">
                    <a:pos x="T2" y="T3"/>
                  </a:cxn>
                  <a:cxn ang="0">
                    <a:pos x="T4" y="T5"/>
                  </a:cxn>
                  <a:cxn ang="0">
                    <a:pos x="T6" y="T7"/>
                  </a:cxn>
                  <a:cxn ang="0">
                    <a:pos x="T8" y="T9"/>
                  </a:cxn>
                </a:cxnLst>
                <a:rect l="0" t="0" r="r" b="b"/>
                <a:pathLst>
                  <a:path w="278" h="159">
                    <a:moveTo>
                      <a:pt x="0" y="140"/>
                    </a:moveTo>
                    <a:lnTo>
                      <a:pt x="2" y="159"/>
                    </a:lnTo>
                    <a:lnTo>
                      <a:pt x="278" y="19"/>
                    </a:lnTo>
                    <a:lnTo>
                      <a:pt x="278" y="0"/>
                    </a:lnTo>
                    <a:lnTo>
                      <a:pt x="0" y="140"/>
                    </a:lnTo>
                    <a:close/>
                  </a:path>
                </a:pathLst>
              </a:custGeom>
              <a:solidFill>
                <a:srgbClr val="4C46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iSľíḋê"/>
              <p:cNvSpPr/>
              <p:nvPr/>
            </p:nvSpPr>
            <p:spPr bwMode="auto">
              <a:xfrm>
                <a:off x="4132263" y="2490788"/>
                <a:ext cx="260350" cy="123825"/>
              </a:xfrm>
              <a:custGeom>
                <a:avLst/>
                <a:gdLst>
                  <a:gd name="T0" fmla="*/ 114 w 164"/>
                  <a:gd name="T1" fmla="*/ 0 h 78"/>
                  <a:gd name="T2" fmla="*/ 0 w 164"/>
                  <a:gd name="T3" fmla="*/ 78 h 78"/>
                  <a:gd name="T4" fmla="*/ 164 w 164"/>
                  <a:gd name="T5" fmla="*/ 7 h 78"/>
                  <a:gd name="T6" fmla="*/ 114 w 164"/>
                  <a:gd name="T7" fmla="*/ 0 h 78"/>
                </a:gdLst>
                <a:ahLst/>
                <a:cxnLst>
                  <a:cxn ang="0">
                    <a:pos x="T0" y="T1"/>
                  </a:cxn>
                  <a:cxn ang="0">
                    <a:pos x="T2" y="T3"/>
                  </a:cxn>
                  <a:cxn ang="0">
                    <a:pos x="T4" y="T5"/>
                  </a:cxn>
                  <a:cxn ang="0">
                    <a:pos x="T6" y="T7"/>
                  </a:cxn>
                </a:cxnLst>
                <a:rect l="0" t="0" r="r" b="b"/>
                <a:pathLst>
                  <a:path w="164" h="78">
                    <a:moveTo>
                      <a:pt x="114" y="0"/>
                    </a:moveTo>
                    <a:lnTo>
                      <a:pt x="0" y="78"/>
                    </a:lnTo>
                    <a:lnTo>
                      <a:pt x="164" y="7"/>
                    </a:lnTo>
                    <a:lnTo>
                      <a:pt x="114" y="0"/>
                    </a:lnTo>
                    <a:close/>
                  </a:path>
                </a:pathLst>
              </a:custGeom>
              <a:solidFill>
                <a:srgbClr val="ED9D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išlíḑè"/>
              <p:cNvSpPr/>
              <p:nvPr/>
            </p:nvSpPr>
            <p:spPr bwMode="auto">
              <a:xfrm>
                <a:off x="4110038" y="2614613"/>
                <a:ext cx="79375" cy="396875"/>
              </a:xfrm>
              <a:custGeom>
                <a:avLst/>
                <a:gdLst>
                  <a:gd name="T0" fmla="*/ 6 w 21"/>
                  <a:gd name="T1" fmla="*/ 0 h 105"/>
                  <a:gd name="T2" fmla="*/ 6 w 21"/>
                  <a:gd name="T3" fmla="*/ 79 h 105"/>
                  <a:gd name="T4" fmla="*/ 10 w 21"/>
                  <a:gd name="T5" fmla="*/ 105 h 105"/>
                  <a:gd name="T6" fmla="*/ 12 w 21"/>
                  <a:gd name="T7" fmla="*/ 79 h 105"/>
                  <a:gd name="T8" fmla="*/ 6 w 21"/>
                  <a:gd name="T9" fmla="*/ 0 h 105"/>
                </a:gdLst>
                <a:ahLst/>
                <a:cxnLst>
                  <a:cxn ang="0">
                    <a:pos x="T0" y="T1"/>
                  </a:cxn>
                  <a:cxn ang="0">
                    <a:pos x="T2" y="T3"/>
                  </a:cxn>
                  <a:cxn ang="0">
                    <a:pos x="T4" y="T5"/>
                  </a:cxn>
                  <a:cxn ang="0">
                    <a:pos x="T6" y="T7"/>
                  </a:cxn>
                  <a:cxn ang="0">
                    <a:pos x="T8" y="T9"/>
                  </a:cxn>
                </a:cxnLst>
                <a:rect l="0" t="0" r="r" b="b"/>
                <a:pathLst>
                  <a:path w="21" h="105">
                    <a:moveTo>
                      <a:pt x="6" y="0"/>
                    </a:moveTo>
                    <a:cubicBezTo>
                      <a:pt x="6" y="79"/>
                      <a:pt x="6" y="79"/>
                      <a:pt x="6" y="79"/>
                    </a:cubicBezTo>
                    <a:cubicBezTo>
                      <a:pt x="6" y="79"/>
                      <a:pt x="0" y="105"/>
                      <a:pt x="10" y="105"/>
                    </a:cubicBezTo>
                    <a:cubicBezTo>
                      <a:pt x="10" y="105"/>
                      <a:pt x="21" y="105"/>
                      <a:pt x="12" y="79"/>
                    </a:cubicBezTo>
                    <a:lnTo>
                      <a:pt x="6" y="0"/>
                    </a:lnTo>
                    <a:close/>
                  </a:path>
                </a:pathLst>
              </a:custGeom>
              <a:solidFill>
                <a:srgbClr val="ED9D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 name="íṧḻiďe"/>
            <p:cNvGrpSpPr/>
            <p:nvPr/>
          </p:nvGrpSpPr>
          <p:grpSpPr>
            <a:xfrm>
              <a:off x="7306743" y="2001186"/>
              <a:ext cx="2075569" cy="4856814"/>
              <a:chOff x="9346987" y="2001186"/>
              <a:chExt cx="2075569" cy="4856814"/>
            </a:xfrm>
          </p:grpSpPr>
          <p:sp>
            <p:nvSpPr>
              <p:cNvPr id="39" name="ïS1ïḍé"/>
              <p:cNvSpPr/>
              <p:nvPr/>
            </p:nvSpPr>
            <p:spPr>
              <a:xfrm>
                <a:off x="9346987" y="2294038"/>
                <a:ext cx="2075569" cy="4563962"/>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îṩ1íḑe"/>
              <p:cNvGrpSpPr/>
              <p:nvPr/>
            </p:nvGrpSpPr>
            <p:grpSpPr>
              <a:xfrm>
                <a:off x="9424181" y="2971948"/>
                <a:ext cx="1932951" cy="2038660"/>
                <a:chOff x="9424181" y="2971948"/>
                <a:chExt cx="1932951" cy="2038660"/>
              </a:xfrm>
            </p:grpSpPr>
            <p:sp>
              <p:nvSpPr>
                <p:cNvPr id="44" name="ïsḷiḋé"/>
                <p:cNvSpPr/>
                <p:nvPr/>
              </p:nvSpPr>
              <p:spPr>
                <a:xfrm>
                  <a:off x="9424181" y="3733784"/>
                  <a:ext cx="1932949" cy="12768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604020202090204" pitchFamily="34" charset="0"/>
                    </a:rPr>
                    <a:t>搞清楚业务和相关领域的知识可以让你更好的理解数据指标。通过了解业务问题和数据分析的目标，你可以更有针对性地构建指标以解决数据问题。</a:t>
                  </a:r>
                  <a:endParaRPr kumimoji="1" lang="en-US" altLang="zh-CN" sz="1000" dirty="0">
                    <a:solidFill>
                      <a:schemeClr val="tx1"/>
                    </a:solidFill>
                  </a:endParaRPr>
                </a:p>
              </p:txBody>
            </p:sp>
            <p:sp>
              <p:nvSpPr>
                <p:cNvPr id="45" name="iṥḻiď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604020202090204" pitchFamily="34" charset="0"/>
                    </a:rPr>
                    <a:t>了解业务和相关领域</a:t>
                  </a:r>
                  <a:endParaRPr kumimoji="1" lang="en-US" altLang="zh-CN" b="1" dirty="0">
                    <a:solidFill>
                      <a:schemeClr val="tx1"/>
                    </a:solidFill>
                  </a:endParaRPr>
                </a:p>
              </p:txBody>
            </p:sp>
          </p:grpSp>
          <p:grpSp>
            <p:nvGrpSpPr>
              <p:cNvPr id="41" name="îśḻïďe"/>
              <p:cNvGrpSpPr/>
              <p:nvPr/>
            </p:nvGrpSpPr>
            <p:grpSpPr>
              <a:xfrm>
                <a:off x="10114771" y="2001186"/>
                <a:ext cx="540000" cy="540000"/>
                <a:chOff x="6335984" y="6346316"/>
                <a:chExt cx="540000" cy="540000"/>
              </a:xfrm>
            </p:grpSpPr>
            <p:sp>
              <p:nvSpPr>
                <p:cNvPr id="42" name="îśľíḋê"/>
                <p:cNvSpPr txBox="1"/>
                <p:nvPr/>
              </p:nvSpPr>
              <p:spPr>
                <a:xfrm>
                  <a:off x="6335984" y="634631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43" name="iSḷïḓê"/>
                <p:cNvSpPr/>
                <p:nvPr/>
              </p:nvSpPr>
              <p:spPr>
                <a:xfrm>
                  <a:off x="6468280" y="6481072"/>
                  <a:ext cx="275408" cy="270488"/>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7" name="îşliḋè"/>
            <p:cNvGrpSpPr/>
            <p:nvPr/>
          </p:nvGrpSpPr>
          <p:grpSpPr>
            <a:xfrm>
              <a:off x="5101169" y="2614078"/>
              <a:ext cx="2075569" cy="4243921"/>
              <a:chOff x="6584384" y="2614078"/>
              <a:chExt cx="2075569" cy="4243921"/>
            </a:xfrm>
          </p:grpSpPr>
          <p:sp>
            <p:nvSpPr>
              <p:cNvPr id="32" name="î$ľidè"/>
              <p:cNvSpPr/>
              <p:nvPr/>
            </p:nvSpPr>
            <p:spPr>
              <a:xfrm>
                <a:off x="6584384" y="2891918"/>
                <a:ext cx="2075569" cy="3966081"/>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íṧ1íḍe"/>
              <p:cNvGrpSpPr/>
              <p:nvPr/>
            </p:nvGrpSpPr>
            <p:grpSpPr>
              <a:xfrm>
                <a:off x="7352168" y="2614078"/>
                <a:ext cx="540000" cy="540000"/>
                <a:chOff x="5460031" y="6072370"/>
                <a:chExt cx="540000" cy="540000"/>
              </a:xfrm>
            </p:grpSpPr>
            <p:sp>
              <p:nvSpPr>
                <p:cNvPr id="37" name="îšļïḓè"/>
                <p:cNvSpPr txBox="1"/>
                <p:nvPr/>
              </p:nvSpPr>
              <p:spPr>
                <a:xfrm>
                  <a:off x="5460031" y="6072370"/>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8" name="ïṥḷïďe"/>
                <p:cNvSpPr/>
                <p:nvPr/>
              </p:nvSpPr>
              <p:spPr>
                <a:xfrm>
                  <a:off x="5604182" y="6207371"/>
                  <a:ext cx="251698" cy="269998"/>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34" name="iśḷiḋe"/>
              <p:cNvGrpSpPr/>
              <p:nvPr/>
            </p:nvGrpSpPr>
            <p:grpSpPr>
              <a:xfrm>
                <a:off x="6668100" y="3417093"/>
                <a:ext cx="1932951" cy="2438770"/>
                <a:chOff x="9424181" y="2971948"/>
                <a:chExt cx="1932951" cy="2438770"/>
              </a:xfrm>
            </p:grpSpPr>
            <p:sp>
              <p:nvSpPr>
                <p:cNvPr id="35" name="îṩḻîḋé"/>
                <p:cNvSpPr/>
                <p:nvPr/>
              </p:nvSpPr>
              <p:spPr>
                <a:xfrm>
                  <a:off x="9424181" y="3733784"/>
                  <a:ext cx="1932949" cy="16769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604020202090204" pitchFamily="34" charset="0"/>
                    </a:rPr>
                    <a:t>如果你的数据集非常大，你可能需要从数据集中抽取一小部分数据进行分析。你可以随机选择观察的数据或者按照某种特定的方式选择。如果你的数据集太小，你可能需要通过模拟数据的方法来测试不同的假设和情况并生成数据。</a:t>
                  </a:r>
                  <a:endParaRPr kumimoji="1" lang="en-US" altLang="zh-CN" sz="1000" dirty="0">
                    <a:solidFill>
                      <a:schemeClr val="tx1"/>
                    </a:solidFill>
                  </a:endParaRPr>
                </a:p>
              </p:txBody>
            </p:sp>
            <p:sp>
              <p:nvSpPr>
                <p:cNvPr id="36" name="îṡlid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604020202090204" pitchFamily="34" charset="0"/>
                    </a:rPr>
                    <a:t>接收数据采样或模拟数据</a:t>
                  </a:r>
                  <a:endParaRPr kumimoji="1" lang="en-US" altLang="zh-CN" b="1" dirty="0">
                    <a:solidFill>
                      <a:schemeClr val="tx1"/>
                    </a:solidFill>
                  </a:endParaRPr>
                </a:p>
              </p:txBody>
            </p:sp>
          </p:grpSp>
        </p:grpSp>
        <p:grpSp>
          <p:nvGrpSpPr>
            <p:cNvPr id="8" name="îŝḷîḋê"/>
            <p:cNvGrpSpPr/>
            <p:nvPr/>
          </p:nvGrpSpPr>
          <p:grpSpPr>
            <a:xfrm>
              <a:off x="2895595" y="3127967"/>
              <a:ext cx="2075569" cy="3730033"/>
              <a:chOff x="3821780" y="3127967"/>
              <a:chExt cx="2075569" cy="3730033"/>
            </a:xfrm>
          </p:grpSpPr>
          <p:sp>
            <p:nvSpPr>
              <p:cNvPr id="25" name="iŝlïḋê"/>
              <p:cNvSpPr/>
              <p:nvPr/>
            </p:nvSpPr>
            <p:spPr>
              <a:xfrm>
                <a:off x="3821780" y="3395236"/>
                <a:ext cx="2075569" cy="3462764"/>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îṣlídê"/>
              <p:cNvGrpSpPr/>
              <p:nvPr/>
            </p:nvGrpSpPr>
            <p:grpSpPr>
              <a:xfrm>
                <a:off x="4589564" y="3127967"/>
                <a:ext cx="540000" cy="540000"/>
                <a:chOff x="4584079" y="5599496"/>
                <a:chExt cx="540000" cy="540000"/>
              </a:xfrm>
            </p:grpSpPr>
            <p:sp>
              <p:nvSpPr>
                <p:cNvPr id="30" name="îSľïďê"/>
                <p:cNvSpPr txBox="1"/>
                <p:nvPr/>
              </p:nvSpPr>
              <p:spPr>
                <a:xfrm>
                  <a:off x="4584079"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1" name="iSļïḋè"/>
                <p:cNvSpPr/>
                <p:nvPr/>
              </p:nvSpPr>
              <p:spPr>
                <a:xfrm>
                  <a:off x="4716376" y="5766219"/>
                  <a:ext cx="275406" cy="206554"/>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27" name="iŝľiḋè"/>
              <p:cNvGrpSpPr/>
              <p:nvPr/>
            </p:nvGrpSpPr>
            <p:grpSpPr>
              <a:xfrm>
                <a:off x="3893089" y="4052473"/>
                <a:ext cx="1932951" cy="2233714"/>
                <a:chOff x="9424181" y="2971948"/>
                <a:chExt cx="1932951" cy="2233714"/>
              </a:xfrm>
            </p:grpSpPr>
            <p:sp>
              <p:nvSpPr>
                <p:cNvPr id="28" name="îś1ïdé"/>
                <p:cNvSpPr/>
                <p:nvPr/>
              </p:nvSpPr>
              <p:spPr>
                <a:xfrm>
                  <a:off x="9424181" y="3733784"/>
                  <a:ext cx="1932949" cy="14718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604020202090204" pitchFamily="34" charset="0"/>
                    </a:rPr>
                    <a:t>了解现有的数据指标，并尝试看看是否有可能使用它们来完成你的需求。有时，在处理数据时，可能已经有人计算了你需要的指标，所以尝试寻找已有的方法可能是一种快速解决问题的方式。</a:t>
                  </a:r>
                  <a:endParaRPr kumimoji="1" lang="en-US" altLang="zh-CN" sz="1000" dirty="0">
                    <a:solidFill>
                      <a:schemeClr val="tx1"/>
                    </a:solidFill>
                  </a:endParaRPr>
                </a:p>
              </p:txBody>
            </p:sp>
            <p:sp>
              <p:nvSpPr>
                <p:cNvPr id="29" name="ïŝ1iď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604020202090204" pitchFamily="34" charset="0"/>
                    </a:rPr>
                    <a:t>寻找已有的数据指标</a:t>
                  </a:r>
                  <a:endParaRPr kumimoji="1" lang="en-US" altLang="zh-CN" b="1" dirty="0">
                    <a:solidFill>
                      <a:schemeClr val="tx1"/>
                    </a:solidFill>
                  </a:endParaRPr>
                </a:p>
              </p:txBody>
            </p:sp>
          </p:grpSp>
        </p:grpSp>
        <p:grpSp>
          <p:nvGrpSpPr>
            <p:cNvPr id="9" name="íṩlíḋe"/>
            <p:cNvGrpSpPr/>
            <p:nvPr/>
          </p:nvGrpSpPr>
          <p:grpSpPr>
            <a:xfrm>
              <a:off x="690021" y="3974891"/>
              <a:ext cx="2075569" cy="2883109"/>
              <a:chOff x="1107141" y="3974891"/>
              <a:chExt cx="2075569" cy="2883109"/>
            </a:xfrm>
          </p:grpSpPr>
          <p:sp>
            <p:nvSpPr>
              <p:cNvPr id="18" name="iṧḻïḓe"/>
              <p:cNvSpPr/>
              <p:nvPr/>
            </p:nvSpPr>
            <p:spPr>
              <a:xfrm>
                <a:off x="1107141" y="4204889"/>
                <a:ext cx="2075569" cy="2653111"/>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í$ľïḓé"/>
              <p:cNvGrpSpPr/>
              <p:nvPr/>
            </p:nvGrpSpPr>
            <p:grpSpPr>
              <a:xfrm>
                <a:off x="1874925" y="3974891"/>
                <a:ext cx="540000" cy="540000"/>
                <a:chOff x="3708127" y="5346275"/>
                <a:chExt cx="540000" cy="540000"/>
              </a:xfrm>
            </p:grpSpPr>
            <p:sp>
              <p:nvSpPr>
                <p:cNvPr id="23" name="íṩľiḓê"/>
                <p:cNvSpPr txBox="1"/>
                <p:nvPr/>
              </p:nvSpPr>
              <p:spPr>
                <a:xfrm>
                  <a:off x="3708127" y="5346275"/>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4" name="îş1ïḋe"/>
                <p:cNvSpPr/>
                <p:nvPr/>
              </p:nvSpPr>
              <p:spPr>
                <a:xfrm>
                  <a:off x="3850260" y="5481031"/>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20" name="ïš1iḑê"/>
              <p:cNvGrpSpPr/>
              <p:nvPr/>
            </p:nvGrpSpPr>
            <p:grpSpPr>
              <a:xfrm>
                <a:off x="1179737" y="4882029"/>
                <a:ext cx="1942625" cy="1938872"/>
                <a:chOff x="9424182" y="2787776"/>
                <a:chExt cx="1942625" cy="1938872"/>
              </a:xfrm>
            </p:grpSpPr>
            <p:sp>
              <p:nvSpPr>
                <p:cNvPr id="21" name="iŝľídè"/>
                <p:cNvSpPr/>
                <p:nvPr/>
              </p:nvSpPr>
              <p:spPr>
                <a:xfrm>
                  <a:off x="9433858" y="3249769"/>
                  <a:ext cx="1932949" cy="14768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604020202090204" pitchFamily="34" charset="0"/>
                    </a:rPr>
                    <a:t>首先需要明确你对数据的需求。确定你需要从数据中获取的信息、你需要回答的问题等。一旦你明确了需求，就可以为你的数据分析过程设定目标，并定义你需要的数据指标。</a:t>
                  </a:r>
                  <a:endParaRPr kumimoji="1" lang="en-US" altLang="zh-CN" sz="1000" dirty="0">
                    <a:solidFill>
                      <a:schemeClr val="tx1"/>
                    </a:solidFill>
                  </a:endParaRPr>
                </a:p>
              </p:txBody>
            </p:sp>
            <p:sp>
              <p:nvSpPr>
                <p:cNvPr id="22" name="íṧļïḍê"/>
                <p:cNvSpPr txBox="1"/>
                <p:nvPr/>
              </p:nvSpPr>
              <p:spPr>
                <a:xfrm>
                  <a:off x="9424182" y="2787776"/>
                  <a:ext cx="1932948" cy="369332"/>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604020202090204" pitchFamily="34" charset="0"/>
                    </a:rPr>
                    <a:t>确定问题需求</a:t>
                  </a:r>
                  <a:endParaRPr kumimoji="1" lang="en-US" altLang="zh-CN" b="1" dirty="0">
                    <a:solidFill>
                      <a:schemeClr val="tx1"/>
                    </a:solidFill>
                  </a:endParaRPr>
                </a:p>
              </p:txBody>
            </p:sp>
          </p:grpSp>
        </p:grpSp>
        <p:grpSp>
          <p:nvGrpSpPr>
            <p:cNvPr id="10" name="iṧ1îḓè"/>
            <p:cNvGrpSpPr/>
            <p:nvPr/>
          </p:nvGrpSpPr>
          <p:grpSpPr>
            <a:xfrm>
              <a:off x="9512317" y="1662222"/>
              <a:ext cx="2075569" cy="5195777"/>
              <a:chOff x="9512317" y="1662222"/>
              <a:chExt cx="2075569" cy="5195777"/>
            </a:xfrm>
          </p:grpSpPr>
          <p:sp>
            <p:nvSpPr>
              <p:cNvPr id="11" name="iṡḷíḓè"/>
              <p:cNvSpPr/>
              <p:nvPr/>
            </p:nvSpPr>
            <p:spPr>
              <a:xfrm>
                <a:off x="9512317" y="1902626"/>
                <a:ext cx="2075569" cy="4955373"/>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iśļîdê"/>
              <p:cNvGrpSpPr/>
              <p:nvPr/>
            </p:nvGrpSpPr>
            <p:grpSpPr>
              <a:xfrm>
                <a:off x="9583626" y="3007990"/>
                <a:ext cx="1932949" cy="2202673"/>
                <a:chOff x="9424181" y="3007990"/>
                <a:chExt cx="1932949" cy="2202673"/>
              </a:xfrm>
            </p:grpSpPr>
            <p:sp>
              <p:nvSpPr>
                <p:cNvPr id="16" name="iśļîďê"/>
                <p:cNvSpPr/>
                <p:nvPr/>
              </p:nvSpPr>
              <p:spPr>
                <a:xfrm>
                  <a:off x="9424181" y="3733784"/>
                  <a:ext cx="1932949" cy="14768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604020202090204" pitchFamily="34" charset="0"/>
                    </a:rPr>
                    <a:t>了解数据集、数据结构、范围和分布情况可能是最有效的解决问题的方式。使用数据分析工具、数据可视化工具等来生成统计指标，以了解数据的特征，并可能发现一些相关性和趋势等。</a:t>
                  </a:r>
                  <a:endParaRPr kumimoji="1" lang="en-US" altLang="zh-CN" sz="1000" dirty="0">
                    <a:solidFill>
                      <a:schemeClr val="tx1"/>
                    </a:solidFill>
                  </a:endParaRPr>
                </a:p>
              </p:txBody>
            </p:sp>
            <p:sp>
              <p:nvSpPr>
                <p:cNvPr id="17" name="isľïḑê"/>
                <p:cNvSpPr txBox="1"/>
                <p:nvPr/>
              </p:nvSpPr>
              <p:spPr>
                <a:xfrm>
                  <a:off x="9424182" y="3007990"/>
                  <a:ext cx="1932948" cy="369332"/>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604020202090204" pitchFamily="34" charset="0"/>
                    </a:rPr>
                    <a:t>探索数据</a:t>
                  </a:r>
                  <a:endParaRPr kumimoji="1" lang="en-US" altLang="zh-CN" b="1" dirty="0">
                    <a:solidFill>
                      <a:schemeClr val="tx1"/>
                    </a:solidFill>
                  </a:endParaRPr>
                </a:p>
              </p:txBody>
            </p:sp>
          </p:grpSp>
          <p:grpSp>
            <p:nvGrpSpPr>
              <p:cNvPr id="13" name="išľiḑè"/>
              <p:cNvGrpSpPr/>
              <p:nvPr/>
            </p:nvGrpSpPr>
            <p:grpSpPr>
              <a:xfrm>
                <a:off x="10280101" y="1662222"/>
                <a:ext cx="540000" cy="540000"/>
                <a:chOff x="2832175" y="5599496"/>
                <a:chExt cx="540000" cy="540000"/>
              </a:xfrm>
            </p:grpSpPr>
            <p:sp>
              <p:nvSpPr>
                <p:cNvPr id="14" name="is1îḓè"/>
                <p:cNvSpPr txBox="1"/>
                <p:nvPr/>
              </p:nvSpPr>
              <p:spPr>
                <a:xfrm>
                  <a:off x="2832175"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15" name="iṣ1iḋê"/>
                <p:cNvSpPr/>
                <p:nvPr/>
              </p:nvSpPr>
              <p:spPr>
                <a:xfrm>
                  <a:off x="2989061" y="573179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sp>
        <p:nvSpPr>
          <p:cNvPr id="86"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660400" y="1201440"/>
            <a:ext cx="5435600" cy="5258857"/>
            <a:chOff x="660400" y="1201440"/>
            <a:chExt cx="5435600" cy="5258857"/>
          </a:xfrm>
        </p:grpSpPr>
        <p:pic>
          <p:nvPicPr>
            <p:cNvPr id="27" name="图片 26" descr="OSS 开源研究"/>
            <p:cNvPicPr>
              <a:picLocks noChangeAspect="1"/>
            </p:cNvPicPr>
            <p:nvPr/>
          </p:nvPicPr>
          <p:blipFill>
            <a:blip r:embed="rId1"/>
            <a:stretch>
              <a:fillRect/>
            </a:stretch>
          </p:blipFill>
          <p:spPr>
            <a:xfrm>
              <a:off x="1001712" y="1201440"/>
              <a:ext cx="4605219" cy="5258857"/>
            </a:xfrm>
            <a:prstGeom prst="rect">
              <a:avLst/>
            </a:prstGeom>
          </p:spPr>
        </p:pic>
        <p:sp>
          <p:nvSpPr>
            <p:cNvPr id="6" name="îsļídé"/>
            <p:cNvSpPr/>
            <p:nvPr/>
          </p:nvSpPr>
          <p:spPr bwMode="auto">
            <a:xfrm>
              <a:off x="660400" y="1452724"/>
              <a:ext cx="5435600" cy="761694"/>
            </a:xfrm>
            <a:prstGeom prst="roundRect">
              <a:avLst/>
            </a:prstGeom>
            <a:solidFill>
              <a:schemeClr val="accent1"/>
            </a:solidFill>
            <a:ln w="19050">
              <a:solidFill>
                <a:schemeClr val="bg1"/>
              </a:solidFill>
              <a:round/>
            </a:ln>
          </p:spPr>
          <p:txBody>
            <a:bodyPr wrap="square" lIns="91440" tIns="45720" rIns="91440" bIns="45720" anchor="ctr">
              <a:normAutofit lnSpcReduction="10000"/>
            </a:bodyPr>
            <a:lstStyle/>
            <a:p>
              <a:pPr algn="ctr">
                <a:lnSpc>
                  <a:spcPct val="120000"/>
                </a:lnSpc>
              </a:pPr>
              <a:r>
                <a:rPr lang="en-US" altLang="zh-CN" sz="3600" b="1" dirty="0">
                  <a:solidFill>
                    <a:schemeClr val="bg1"/>
                  </a:solidFill>
                </a:rPr>
                <a:t>OSS</a:t>
              </a:r>
              <a:r>
                <a:rPr lang="zh-CN" altLang="en-US" sz="3600" b="1" dirty="0">
                  <a:solidFill>
                    <a:schemeClr val="bg1"/>
                  </a:solidFill>
                </a:rPr>
                <a:t>开源研究技术分类</a:t>
              </a:r>
              <a:endParaRPr lang="en-US" sz="3600" b="1" dirty="0">
                <a:solidFill>
                  <a:schemeClr val="bg1"/>
                </a:solidFill>
              </a:endParaRPr>
            </a:p>
          </p:txBody>
        </p:sp>
      </p:grpSp>
      <p:sp>
        <p:nvSpPr>
          <p:cNvPr id="7" name="ïśľïde"/>
          <p:cNvSpPr txBox="1"/>
          <p:nvPr/>
        </p:nvSpPr>
        <p:spPr>
          <a:xfrm>
            <a:off x="6863319" y="1534636"/>
            <a:ext cx="725632" cy="783086"/>
          </a:xfrm>
          <a:prstGeom prst="rect">
            <a:avLst/>
          </a:prstGeom>
          <a:noFill/>
        </p:spPr>
        <p:txBody>
          <a:bodyPr wrap="square" lIns="91440" tIns="45720" rIns="91440" bIns="45720" anchor="ctr">
            <a:normAutofit fontScale="92500"/>
          </a:bodyPr>
          <a:lstStyle/>
          <a:p>
            <a:pPr algn="ctr"/>
            <a:r>
              <a:rPr lang="en-US" altLang="zh-CN" sz="4000" b="1" dirty="0">
                <a:solidFill>
                  <a:schemeClr val="accent1"/>
                </a:solidFill>
                <a:latin typeface="+mj-lt"/>
              </a:rPr>
              <a:t>01</a:t>
            </a:r>
            <a:endParaRPr lang="en-US" altLang="zh-CN" sz="4000" b="1" dirty="0">
              <a:solidFill>
                <a:schemeClr val="accent1"/>
              </a:solidFill>
              <a:latin typeface="+mj-lt"/>
            </a:endParaRPr>
          </a:p>
        </p:txBody>
      </p:sp>
      <p:sp>
        <p:nvSpPr>
          <p:cNvPr id="24" name="îṣļiḋé"/>
          <p:cNvSpPr txBox="1"/>
          <p:nvPr/>
        </p:nvSpPr>
        <p:spPr>
          <a:xfrm>
            <a:off x="7588952" y="1603272"/>
            <a:ext cx="3754812" cy="392512"/>
          </a:xfrm>
          <a:prstGeom prst="rect">
            <a:avLst/>
          </a:prstGeom>
          <a:noFill/>
          <a:ln>
            <a:noFill/>
          </a:ln>
        </p:spPr>
        <p:txBody>
          <a:bodyPr wrap="square" lIns="91440" tIns="45720" rIns="91440" bIns="45720" anchor="t" anchorCtr="0">
            <a:normAutofit lnSpcReduction="10000"/>
          </a:bodyPr>
          <a:lstStyle/>
          <a:p>
            <a:pPr marL="0" marR="0" lvl="0" indent="0" algn="l" defTabSz="913765" rtl="0" eaLnBrk="1" fontAlgn="auto" latinLnBrk="0" hangingPunct="1">
              <a:lnSpc>
                <a:spcPct val="100000"/>
              </a:lnSpc>
              <a:spcBef>
                <a:spcPts val="0"/>
              </a:spcBef>
              <a:spcAft>
                <a:spcPts val="0"/>
              </a:spcAft>
              <a:buClrTx/>
              <a:buSzPct val="25000"/>
              <a:buFontTx/>
              <a:buNone/>
              <a:defRPr/>
            </a:pPr>
            <a:r>
              <a:rPr kumimoji="0" lang="de-DE" sz="2000" b="1" i="0" u="none" strike="noStrike" kern="1200" cap="none" spc="0" normalizeH="0" baseline="0" noProof="0" dirty="0" err="1">
                <a:ln>
                  <a:noFill/>
                </a:ln>
                <a:solidFill>
                  <a:srgbClr val="000000"/>
                </a:solidFill>
                <a:effectLst/>
                <a:uLnTx/>
                <a:uFillTx/>
              </a:rPr>
              <a:t>数据科学</a:t>
            </a:r>
            <a:endParaRPr kumimoji="0" lang="de-DE" sz="2000" b="1" i="0" u="none" strike="noStrike" kern="1200" cap="none" spc="0" normalizeH="0" baseline="0" noProof="0" dirty="0">
              <a:ln>
                <a:noFill/>
              </a:ln>
              <a:solidFill>
                <a:srgbClr val="000000"/>
              </a:solidFill>
              <a:effectLst/>
              <a:uLnTx/>
              <a:uFillTx/>
            </a:endParaRPr>
          </a:p>
        </p:txBody>
      </p:sp>
      <p:sp>
        <p:nvSpPr>
          <p:cNvPr id="25" name="íṡľiḍè"/>
          <p:cNvSpPr txBox="1"/>
          <p:nvPr/>
        </p:nvSpPr>
        <p:spPr>
          <a:xfrm>
            <a:off x="7588951" y="1995783"/>
            <a:ext cx="3763479" cy="1702275"/>
          </a:xfrm>
          <a:prstGeom prst="rect">
            <a:avLst/>
          </a:prstGeom>
          <a:noFill/>
          <a:ln>
            <a:noFill/>
          </a:ln>
        </p:spPr>
        <p:txBody>
          <a:bodyPr wrap="square" lIns="91440" tIns="45720" rIns="91440" bIns="45720" anchor="t" anchorCtr="0">
            <a:normAutofit/>
          </a:bodyPr>
          <a:lstStyle/>
          <a:p>
            <a:pPr marL="228600" lvl="1" indent="-228600">
              <a:lnSpc>
                <a:spcPct val="13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图算法</a:t>
            </a:r>
            <a:r>
              <a:rPr kumimoji="1" lang="en-US" altLang="zh-CN" sz="1200" dirty="0">
                <a:solidFill>
                  <a:schemeClr val="tx1"/>
                </a:solidFill>
                <a:latin typeface="Arial" panose="020B0604020202090204" pitchFamily="34" charset="0"/>
                <a:ea typeface="微软雅黑" panose="020B0503020204020204" pitchFamily="34" charset="-122"/>
              </a:rPr>
              <a:t>-</a:t>
            </a:r>
            <a:r>
              <a:rPr kumimoji="1" lang="zh-CN" altLang="en-US" sz="1200" dirty="0">
                <a:solidFill>
                  <a:schemeClr val="tx1"/>
                </a:solidFill>
                <a:latin typeface="Arial" panose="020B0604020202090204" pitchFamily="34" charset="0"/>
                <a:ea typeface="微软雅黑" panose="020B0503020204020204" pitchFamily="34" charset="-122"/>
              </a:rPr>
              <a:t>网络科学</a:t>
            </a:r>
            <a:endParaRPr kumimoji="1" lang="zh-CN" altLang="en-US" sz="1200" dirty="0">
              <a:solidFill>
                <a:schemeClr val="tx1"/>
              </a:solidFill>
              <a:latin typeface="Arial" panose="020B0604020202090204" pitchFamily="34" charset="0"/>
              <a:ea typeface="微软雅黑" panose="020B0503020204020204" pitchFamily="34" charset="-122"/>
            </a:endParaRPr>
          </a:p>
          <a:p>
            <a:pPr marL="228600" lvl="1" indent="-228600">
              <a:lnSpc>
                <a:spcPct val="13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数据挖掘</a:t>
            </a:r>
            <a:endParaRPr kumimoji="1" lang="zh-CN" altLang="en-US" sz="1200" dirty="0">
              <a:solidFill>
                <a:schemeClr val="tx1"/>
              </a:solidFill>
              <a:latin typeface="Arial" panose="020B0604020202090204" pitchFamily="34" charset="0"/>
              <a:ea typeface="微软雅黑" panose="020B0503020204020204" pitchFamily="34" charset="-122"/>
            </a:endParaRPr>
          </a:p>
          <a:p>
            <a:pPr marL="228600" lvl="1" indent="-228600">
              <a:lnSpc>
                <a:spcPct val="13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推荐系统</a:t>
            </a:r>
            <a:endParaRPr kumimoji="1" lang="zh-CN" altLang="en-US" sz="1200" dirty="0">
              <a:solidFill>
                <a:schemeClr val="tx1"/>
              </a:solidFill>
              <a:latin typeface="Arial" panose="020B0604020202090204" pitchFamily="34" charset="0"/>
              <a:ea typeface="微软雅黑" panose="020B0503020204020204" pitchFamily="34" charset="-122"/>
            </a:endParaRPr>
          </a:p>
        </p:txBody>
      </p:sp>
      <p:grpSp>
        <p:nvGrpSpPr>
          <p:cNvPr id="29" name="组合 28"/>
          <p:cNvGrpSpPr/>
          <p:nvPr/>
        </p:nvGrpSpPr>
        <p:grpSpPr>
          <a:xfrm>
            <a:off x="6786181" y="3648858"/>
            <a:ext cx="4643386" cy="2951960"/>
            <a:chOff x="6967589" y="3648858"/>
            <a:chExt cx="4643386" cy="2951960"/>
          </a:xfrm>
        </p:grpSpPr>
        <p:sp>
          <p:nvSpPr>
            <p:cNvPr id="8" name="íşḷíďè"/>
            <p:cNvSpPr txBox="1"/>
            <p:nvPr/>
          </p:nvSpPr>
          <p:spPr>
            <a:xfrm>
              <a:off x="6967589" y="3684979"/>
              <a:ext cx="794790" cy="783086"/>
            </a:xfrm>
            <a:prstGeom prst="rect">
              <a:avLst/>
            </a:prstGeom>
            <a:noFill/>
          </p:spPr>
          <p:txBody>
            <a:bodyPr wrap="square" lIns="91440" tIns="45720" rIns="91440" bIns="45720" anchor="ctr">
              <a:normAutofit/>
            </a:bodyPr>
            <a:lstStyle/>
            <a:p>
              <a:pPr algn="ctr"/>
              <a:r>
                <a:rPr lang="en-US" altLang="zh-CN" sz="4000" b="1" dirty="0">
                  <a:solidFill>
                    <a:schemeClr val="accent1"/>
                  </a:solidFill>
                  <a:latin typeface="+mj-lt"/>
                </a:rPr>
                <a:t>02</a:t>
              </a:r>
              <a:endParaRPr lang="en-US" altLang="zh-CN" sz="4000" b="1" dirty="0">
                <a:solidFill>
                  <a:schemeClr val="accent1"/>
                </a:solidFill>
                <a:latin typeface="+mj-lt"/>
              </a:endParaRPr>
            </a:p>
          </p:txBody>
        </p:sp>
        <p:grpSp>
          <p:nvGrpSpPr>
            <p:cNvPr id="12" name="íŝľîďe"/>
            <p:cNvGrpSpPr/>
            <p:nvPr/>
          </p:nvGrpSpPr>
          <p:grpSpPr>
            <a:xfrm>
              <a:off x="7774343" y="3767662"/>
              <a:ext cx="3836632" cy="2833156"/>
              <a:chOff x="7765676" y="2543465"/>
              <a:chExt cx="3836632" cy="2833156"/>
            </a:xfrm>
          </p:grpSpPr>
          <p:sp>
            <p:nvSpPr>
              <p:cNvPr id="22" name="iṥļiḍe"/>
              <p:cNvSpPr txBox="1"/>
              <p:nvPr/>
            </p:nvSpPr>
            <p:spPr>
              <a:xfrm>
                <a:off x="7765676" y="2543465"/>
                <a:ext cx="3754812" cy="392512"/>
              </a:xfrm>
              <a:prstGeom prst="rect">
                <a:avLst/>
              </a:prstGeom>
              <a:noFill/>
              <a:ln>
                <a:noFill/>
              </a:ln>
            </p:spPr>
            <p:txBody>
              <a:bodyPr wrap="square" lIns="91440" tIns="45720" rIns="91440" bIns="45720" anchor="t" anchorCtr="0">
                <a:normAutofit fontScale="92500" lnSpcReduction="20000"/>
              </a:bodyPr>
              <a:lstStyle/>
              <a:p>
                <a:pPr defTabSz="913765" hangingPunct="1">
                  <a:lnSpc>
                    <a:spcPct val="120000"/>
                  </a:lnSpc>
                  <a:buSzPct val="25000"/>
                  <a:defRPr/>
                </a:pPr>
                <a:r>
                  <a:rPr lang="zh-CN" altLang="en-US" sz="2000" b="1" kern="1200" dirty="0"/>
                  <a:t>软件工程</a:t>
                </a:r>
                <a:r>
                  <a:rPr lang="en-US" altLang="zh-CN" sz="2000" b="1" kern="1200" dirty="0"/>
                  <a:t> </a:t>
                </a:r>
                <a:endParaRPr lang="en-US" altLang="zh-CN" sz="2000" b="1" kern="1200" dirty="0"/>
              </a:p>
            </p:txBody>
          </p:sp>
          <p:sp>
            <p:nvSpPr>
              <p:cNvPr id="23" name="îṡliḑé"/>
              <p:cNvSpPr txBox="1"/>
              <p:nvPr/>
            </p:nvSpPr>
            <p:spPr>
              <a:xfrm>
                <a:off x="7765676" y="2935976"/>
                <a:ext cx="3836632" cy="2440645"/>
              </a:xfrm>
              <a:prstGeom prst="rect">
                <a:avLst/>
              </a:prstGeom>
              <a:noFill/>
              <a:ln>
                <a:noFill/>
              </a:ln>
            </p:spPr>
            <p:txBody>
              <a:bodyPr wrap="square" lIns="91440" tIns="45720" rIns="91440" bIns="45720" anchor="t" anchorCtr="0">
                <a:normAutofit/>
              </a:bodyPr>
              <a:lstStyle/>
              <a:p>
                <a:pPr marL="228600" lvl="1" indent="-228600">
                  <a:lnSpc>
                    <a:spcPct val="15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软件开发领域</a:t>
                </a:r>
                <a:endParaRPr kumimoji="1" lang="zh-CN" altLang="en-US" sz="1200" dirty="0">
                  <a:solidFill>
                    <a:schemeClr val="tx1"/>
                  </a:solidFill>
                  <a:latin typeface="Arial" panose="020B0604020202090204" pitchFamily="34" charset="0"/>
                  <a:ea typeface="微软雅黑" panose="020B0503020204020204" pitchFamily="34" charset="-122"/>
                </a:endParaRPr>
              </a:p>
              <a:p>
                <a:pPr marL="228600" lvl="1" indent="-228600">
                  <a:lnSpc>
                    <a:spcPct val="15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工程实践领域</a:t>
                </a:r>
                <a:endParaRPr kumimoji="1" lang="zh-CN" altLang="en-US" sz="1200" dirty="0">
                  <a:solidFill>
                    <a:schemeClr val="tx1"/>
                  </a:solidFill>
                  <a:latin typeface="Arial" panose="020B0604020202090204" pitchFamily="34" charset="0"/>
                  <a:ea typeface="微软雅黑" panose="020B0503020204020204" pitchFamily="34" charset="-122"/>
                </a:endParaRPr>
              </a:p>
              <a:p>
                <a:pPr marL="228600" lvl="1" indent="-228600">
                  <a:lnSpc>
                    <a:spcPct val="150000"/>
                  </a:lnSpc>
                  <a:buFont typeface="+mj-lt"/>
                  <a:buAutoNum type="arabicPeriod"/>
                </a:pPr>
                <a:r>
                  <a:rPr kumimoji="1" lang="zh-CN" altLang="en-US" sz="1200" dirty="0">
                    <a:solidFill>
                      <a:schemeClr val="tx1"/>
                    </a:solidFill>
                    <a:latin typeface="Arial" panose="020B0604020202090204" pitchFamily="34" charset="0"/>
                    <a:ea typeface="微软雅黑" panose="020B0503020204020204" pitchFamily="34" charset="-122"/>
                  </a:rPr>
                  <a:t>基础知识领域</a:t>
                </a:r>
                <a:endParaRPr kumimoji="1" lang="zh-CN" altLang="en-US" sz="1200" dirty="0">
                  <a:solidFill>
                    <a:schemeClr val="tx1"/>
                  </a:solidFill>
                  <a:latin typeface="Arial" panose="020B0604020202090204" pitchFamily="34" charset="0"/>
                  <a:ea typeface="微软雅黑" panose="020B0503020204020204" pitchFamily="34" charset="-122"/>
                </a:endParaRPr>
              </a:p>
            </p:txBody>
          </p:sp>
        </p:grpSp>
        <p:cxnSp>
          <p:nvCxnSpPr>
            <p:cNvPr id="15" name="ïSļíḍê"/>
            <p:cNvCxnSpPr/>
            <p:nvPr/>
          </p:nvCxnSpPr>
          <p:spPr>
            <a:xfrm>
              <a:off x="7774343" y="3648858"/>
              <a:ext cx="3754812"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6"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solidFill>
            <a:schemeClr val="tx1"/>
          </a:solidFill>
          <a:miter lim="400000"/>
        </a:ln>
      </a:spPr>
      <a:bodyPr rot="0" spcFirstLastPara="1" vertOverflow="overflow" horzOverflow="overflow" vert="horz" wrap="square" lIns="45719" tIns="45719" rIns="45719" bIns="45719" numCol="1" spcCol="38100" rtlCol="0" anchor="t">
        <a:spAutoFit/>
      </a:bodyPr>
      <a:lstStyle>
        <a:defPPr marR="0" algn="l" defTabSz="914400" rtl="0" fontAlgn="auto" latinLnBrk="0" hangingPunct="0">
          <a:lnSpc>
            <a:spcPct val="100000"/>
          </a:lnSpc>
          <a:spcBef>
            <a:spcPts val="0"/>
          </a:spcBef>
          <a:spcAft>
            <a:spcPts val="0"/>
          </a:spcAft>
          <a:buClrTx/>
          <a:buSzTx/>
          <a:defRPr kumimoji="0" sz="1600" b="1" i="0" u="none" strike="noStrike" cap="none" spc="0" normalizeH="0" baseline="0" dirty="0" smtClean="0">
            <a:ln>
              <a:noFill/>
            </a:ln>
            <a:solidFill>
              <a:srgbClr val="000000"/>
            </a:solidFill>
            <a:effectLst/>
            <a:uFillTx/>
            <a:latin typeface="+mn-lt"/>
            <a:ea typeface="+mn-ea"/>
            <a:cs typeface="+mn-cs"/>
            <a:sym typeface="DengXian"/>
          </a:defRPr>
        </a:def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2257</Words>
  <Application>WPS 文字</Application>
  <PresentationFormat>宽屏</PresentationFormat>
  <Paragraphs>189</Paragraphs>
  <Slides>10</Slides>
  <Notes>0</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10</vt:i4>
      </vt:variant>
    </vt:vector>
  </HeadingPairs>
  <TitlesOfParts>
    <vt:vector size="33" baseType="lpstr">
      <vt:lpstr>Arial</vt:lpstr>
      <vt:lpstr>方正书宋_GBK</vt:lpstr>
      <vt:lpstr>Wingdings</vt:lpstr>
      <vt:lpstr>DengXian</vt:lpstr>
      <vt:lpstr>汉仪中等线KW</vt:lpstr>
      <vt:lpstr>DengXian Light</vt:lpstr>
      <vt:lpstr>Arial</vt:lpstr>
      <vt:lpstr>微软雅黑</vt:lpstr>
      <vt:lpstr>汉仪旗黑</vt:lpstr>
      <vt:lpstr>Calibri</vt:lpstr>
      <vt:lpstr>Chinese Quote</vt:lpstr>
      <vt:lpstr>Thonburi</vt:lpstr>
      <vt:lpstr>Helvetica Neue</vt:lpstr>
      <vt:lpstr>宋体</vt:lpstr>
      <vt:lpstr>Arial Unicode MS</vt:lpstr>
      <vt:lpstr>DengXian</vt:lpstr>
      <vt:lpstr>汉仪书宋二KW</vt:lpstr>
      <vt:lpstr>Helvetica</vt:lpstr>
      <vt:lpstr>Chinese Quote</vt:lpstr>
      <vt:lpstr>DengXian Light</vt:lpstr>
      <vt:lpstr>微软雅黑</vt:lpstr>
      <vt:lpstr>苹方-简</vt:lpstr>
      <vt:lpstr>Office 主题</vt:lpstr>
      <vt:lpstr>OpenSODA 数据准备  毕枫林 2023-05-08</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will</dc:creator>
  <cp:lastModifiedBy>bifenglin</cp:lastModifiedBy>
  <cp:revision>3269</cp:revision>
  <cp:lastPrinted>2023-06-16T04:52:22Z</cp:lastPrinted>
  <dcterms:created xsi:type="dcterms:W3CDTF">2023-06-16T04:52:22Z</dcterms:created>
  <dcterms:modified xsi:type="dcterms:W3CDTF">2023-06-16T04:52:22Z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2052-3.9.5.6394</vt:lpwstr>
  </property>
</Properties>
</file>